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6C00"/>
    <a:srgbClr val="9A7D00"/>
    <a:srgbClr val="B89500"/>
    <a:srgbClr val="CC582A"/>
    <a:srgbClr val="990099"/>
    <a:srgbClr val="660066"/>
    <a:srgbClr val="FF7757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FEDE-681F-4E0C-A8EB-0B61DB6BA3A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6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D865C-75FB-43E1-9064-ED5DE49DB5B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8CD11-CC98-48D4-91E1-F445B09912B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E93A9-3674-4ECD-8167-09ECDE860B53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FD8F-E705-4022-8DE1-DA15B0A8584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32A89-AC28-4ACD-AB07-43B9419A6957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9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8F4E2-4402-4268-9EC2-F923B36A47E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1C005-5E51-41F2-8484-27AFDCE99D7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1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BD930-8420-409E-B845-452080EC8B7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27E8-F2A2-416D-BA4A-331FCB680D8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2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6511E-2757-4857-8155-97EA66E1C0C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04B5892-11DE-4F11-911C-51B4162A2F3C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ARITSZ@017.NET.IL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library.osu.edu/sites/users/galron.1/00240.php" TargetMode="External"/><Relationship Id="rId7" Type="http://schemas.openxmlformats.org/officeDocument/2006/relationships/image" Target="../media/image25.jpeg"/><Relationship Id="rId12" Type="http://schemas.openxmlformats.org/officeDocument/2006/relationships/hyperlink" Target="mailto:ora_z@netvision.net.i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lani.co.il/MiniSites/Index.asp?CategoryID=246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http://www.ani.org.il/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://sofrim.org.il/index.php?option=com_content&amp;task=category&amp;sectionid=5&amp;id=79&amp;Itemid=336" TargetMode="External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110413" y="1676400"/>
            <a:ext cx="14843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000" b="1">
                <a:solidFill>
                  <a:srgbClr val="990099"/>
                </a:solidFill>
                <a:cs typeface="David" panose="020E0502060401010101" pitchFamily="34" charset="-79"/>
              </a:rPr>
              <a:t>מַרְגִּישָׁה אוֹתִי</a:t>
            </a:r>
            <a:endParaRPr lang="en-US" sz="2000" b="1">
              <a:solidFill>
                <a:srgbClr val="990099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rgbClr val="990099"/>
                </a:solidFill>
                <a:cs typeface="David" panose="020E0502060401010101" pitchFamily="34" charset="-79"/>
              </a:rPr>
              <a:t>צֶלַע בְּגוּפוֹ</a:t>
            </a:r>
            <a:endParaRPr lang="en-US" sz="2000" b="1">
              <a:solidFill>
                <a:srgbClr val="990099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rgbClr val="990099"/>
                </a:solidFill>
                <a:cs typeface="David" panose="020E0502060401010101" pitchFamily="34" charset="-79"/>
              </a:rPr>
              <a:t>יוֹם יוֹם</a:t>
            </a:r>
            <a:endParaRPr lang="en-US" sz="2000" b="1">
              <a:solidFill>
                <a:srgbClr val="990099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rgbClr val="990099"/>
                </a:solidFill>
                <a:cs typeface="David" panose="020E0502060401010101" pitchFamily="34" charset="-79"/>
              </a:rPr>
              <a:t>מַשְׁלִימָה אוֹתוֹ</a:t>
            </a:r>
            <a:endParaRPr lang="en-US" sz="2000" b="1">
              <a:solidFill>
                <a:srgbClr val="990099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rgbClr val="990099"/>
                </a:solidFill>
                <a:cs typeface="David" panose="020E0502060401010101" pitchFamily="34" charset="-79"/>
              </a:rPr>
              <a:t>מְחַפֶּשֶׂת אוֹתִי</a:t>
            </a:r>
            <a:endParaRPr lang="en-US" sz="2000" b="1">
              <a:solidFill>
                <a:srgbClr val="990099"/>
              </a:solidFill>
              <a:cs typeface="David" panose="020E0502060401010101" pitchFamily="34" charset="-79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50825" y="6553200"/>
            <a:ext cx="1652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מעבר שקופית בלחיצה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pic>
        <p:nvPicPr>
          <p:cNvPr id="2064" name="Picture 16" descr="1879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83735"/>
              </a:clrFrom>
              <a:clrTo>
                <a:srgbClr val="38373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700338" y="260350"/>
            <a:ext cx="4032250" cy="576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b="1" kern="10">
                <a:gradFill rotWithShape="1">
                  <a:gsLst>
                    <a:gs pos="0">
                      <a:srgbClr val="990099"/>
                    </a:gs>
                    <a:gs pos="100000">
                      <a:srgbClr val="CC582A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CC582A">
                      <a:gamma/>
                      <a:shade val="60000"/>
                      <a:invGamma/>
                    </a:srgbClr>
                  </a:prstShdw>
                </a:effectLst>
                <a:latin typeface="Arial Black" panose="020B0A04020102020204" pitchFamily="34" charset="0"/>
              </a:rPr>
              <a:t>אורה עשהאל</a:t>
            </a:r>
            <a:endParaRPr lang="en-US" sz="3600" b="1" kern="10">
              <a:gradFill rotWithShape="1">
                <a:gsLst>
                  <a:gs pos="0">
                    <a:srgbClr val="990099"/>
                  </a:gs>
                  <a:gs pos="100000">
                    <a:srgbClr val="CC582A"/>
                  </a:gs>
                </a:gsLst>
                <a:lin ang="5400000" scaled="1"/>
              </a:gradFill>
              <a:effectLst>
                <a:prstShdw prst="shdw17" dist="17961" dir="2700000">
                  <a:srgbClr val="CC582A">
                    <a:gamma/>
                    <a:shade val="60000"/>
                    <a:invGamma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68313" y="5589588"/>
            <a:ext cx="863600" cy="863600"/>
          </a:xfrm>
          <a:prstGeom prst="rect">
            <a:avLst/>
          </a:prstGeom>
          <a:gradFill rotWithShape="1">
            <a:gsLst>
              <a:gs pos="0">
                <a:srgbClr val="FF6600">
                  <a:alpha val="33000"/>
                </a:srgbClr>
              </a:gs>
              <a:gs pos="100000">
                <a:srgbClr val="990099">
                  <a:alpha val="35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476375" y="4652963"/>
            <a:ext cx="863600" cy="863600"/>
          </a:xfrm>
          <a:prstGeom prst="rect">
            <a:avLst/>
          </a:prstGeom>
          <a:gradFill rotWithShape="1">
            <a:gsLst>
              <a:gs pos="0">
                <a:srgbClr val="FF6600">
                  <a:alpha val="33000"/>
                </a:srgbClr>
              </a:gs>
              <a:gs pos="100000">
                <a:srgbClr val="990099">
                  <a:alpha val="35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484438" y="5589588"/>
            <a:ext cx="863600" cy="863600"/>
          </a:xfrm>
          <a:prstGeom prst="rect">
            <a:avLst/>
          </a:prstGeom>
          <a:gradFill rotWithShape="1">
            <a:gsLst>
              <a:gs pos="0">
                <a:srgbClr val="FF6600">
                  <a:alpha val="33000"/>
                </a:srgbClr>
              </a:gs>
              <a:gs pos="100000">
                <a:srgbClr val="990099">
                  <a:alpha val="35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3492500" y="4581525"/>
            <a:ext cx="863600" cy="863600"/>
          </a:xfrm>
          <a:prstGeom prst="rect">
            <a:avLst/>
          </a:prstGeom>
          <a:gradFill rotWithShape="1">
            <a:gsLst>
              <a:gs pos="0">
                <a:srgbClr val="FF6600">
                  <a:alpha val="33000"/>
                </a:srgbClr>
              </a:gs>
              <a:gs pos="100000">
                <a:srgbClr val="990099">
                  <a:alpha val="35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6084888" y="4724400"/>
            <a:ext cx="2590800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2400" b="1" kern="10">
                <a:gradFill rotWithShape="1">
                  <a:gsLst>
                    <a:gs pos="0">
                      <a:srgbClr val="FF3300"/>
                    </a:gs>
                    <a:gs pos="100000">
                      <a:srgbClr val="990099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Arial Black" panose="020B0A04020102020204" pitchFamily="34" charset="0"/>
              </a:rPr>
              <a:t>שִירַת אִשָּה</a:t>
            </a:r>
            <a:endParaRPr lang="en-US" sz="2400" b="1" kern="10">
              <a:gradFill rotWithShape="1">
                <a:gsLst>
                  <a:gs pos="0">
                    <a:srgbClr val="FF3300"/>
                  </a:gs>
                  <a:gs pos="100000">
                    <a:srgbClr val="990099"/>
                  </a:gs>
                </a:gsLst>
                <a:lin ang="5400000" scaled="1"/>
              </a:gradFill>
              <a:effectLst>
                <a:prstShdw prst="shdw17" dist="17961" dir="2700000">
                  <a:srgbClr val="FF3300">
                    <a:gamma/>
                    <a:shade val="60000"/>
                    <a:invGamma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6778625" y="6165850"/>
            <a:ext cx="2257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e-IL" sz="1600" b="1">
                <a:cs typeface="David" panose="020E0502060401010101" pitchFamily="34" charset="-79"/>
              </a:rPr>
              <a:t>מַרְאוֹת-עיצוב ועריכת מצגות</a:t>
            </a:r>
          </a:p>
          <a:p>
            <a:pPr algn="ctr"/>
            <a:r>
              <a:rPr lang="he-IL" sz="1600" b="1">
                <a:cs typeface="David" panose="020E0502060401010101" pitchFamily="34" charset="-79"/>
                <a:hlinkClick r:id="rId5"/>
              </a:rPr>
              <a:t>שרית שץ</a:t>
            </a:r>
            <a:endParaRPr lang="en-US" sz="1600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split orient="vert"/>
    <p:sndAc>
      <p:stSnd loop="1">
        <p:snd r:embed="rId2" name="SEVERINO GAZZELLONI - GRIEG - PEER GYNT - CANZONE DI SOLVEI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build="p"/>
      <p:bldP spid="2055" grpId="0" animBg="1"/>
      <p:bldP spid="2055" grpId="1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 descr="pian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59563" y="2128838"/>
            <a:ext cx="2127250" cy="3387725"/>
          </a:xfrm>
          <a:prstGeom prst="rect">
            <a:avLst/>
          </a:prstGeom>
          <a:solidFill>
            <a:schemeClr val="tx1">
              <a:alpha val="28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"אֶת לִבֵּךְ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אֶל תּוֹךְ יָדִי בְּעוֹדִי חַי"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כָּךְ - בִּרְצִינוּת תְּהוֹמִית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כְּשֶׁאֲנַחְנוּ אֵין בֵּינֵינוּ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כְּלוּם לְבַד עֵסֶק יָשָׁן.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אָמַרְתִּי: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"אֵין לִי".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הוּא נָמוֹג בָּאָבָק שֶׁנִּגַּבְתִּי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מֵעַל הַפְּסַנְתֵּר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וַאֲנִי נִשְׁאַרְתִּי מֹחַ-פֹּת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וְיָד כּוֹאֶבֶת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77050" y="981075"/>
            <a:ext cx="187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מה אתה רוצה?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pic>
        <p:nvPicPr>
          <p:cNvPr id="11273" name="Picture 9" descr="asa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594100" cy="4752975"/>
          </a:xfrm>
          <a:prstGeom prst="rect">
            <a:avLst/>
          </a:prstGeom>
          <a:noFill/>
          <a:ln w="19050">
            <a:solidFill>
              <a:srgbClr val="B895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102475" y="6284913"/>
            <a:ext cx="162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שירי אי-אפשר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/>
      <p:bldP spid="11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 descr="Velcovsky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2296" name="Picture 8" descr="Velcov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27213"/>
            <a:ext cx="5616575" cy="401002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72200" y="655638"/>
            <a:ext cx="2576513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עַל הַכִּסֵּא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מוּל הַמַּחְשֵׁב בְּפָּרִיס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בְּבַיִת כַּפְרִי בַּפַּרְוָר הַיָּפֶה גַארְשׁ,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בַּחֶדֶר הַקָּטָן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בָּאתִי אֶל עַצְמִי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בְּלִי לָגַעַת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מֵאוֹתוֹ יוֹם אֲנִי יוֹדַעַת: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גַּם הַמִּלִּים עוֹשׂוֹת אֶת זֶה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אֶל הַמֹּחַ וּמִמֶּנּוּ אֶל הַקְּרָבַיִם.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              "אִשָּׁה"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אֲנִי אוֹמֶרֶת -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יֵשׁ לָהּ שְׂפָתַיִם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וְאִם יֵשׁ לָהּ רֶגֶשׁ לְצֵרוּפֵי הָאוֹתִיּוֹת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נְקֻדַּת הַ-</a:t>
            </a:r>
            <a:r>
              <a:rPr lang="en-US" sz="1600" b="1">
                <a:latin typeface="Garamond" panose="02020404030301010803" pitchFamily="18" charset="0"/>
                <a:cs typeface="David" panose="020E0502060401010101" pitchFamily="34" charset="-79"/>
              </a:rPr>
              <a:t>G</a:t>
            </a:r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 שֶׁלָּהּ מִתְעוֹרֶרֶת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אֲפִלּוּ מֵהַשָּׂפָה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הָאוֹרְגַּזְמָה מִתְאַפְשֶׁרֶת 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גַּם לְלֹא חֲדִירָה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אֲנִי מְשַׁעֶרֶת שֶׁהַדָּבָר נִתַּן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בְּצִיּוּר, הַלְחָנָה, רִקּוּד...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הָאֳמָנוּת עוֹשָׂה אֶת זֶה.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אֵצֶל הַגְּבָרִים -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הַטֶּסְטוֹסְטֶרוֹן...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כָּךְ אָנוּ שְׁבוּיִים בַּקֶּסֶם 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r>
              <a:rPr lang="he-IL" sz="1600" b="1">
                <a:latin typeface="Garamond" panose="02020404030301010803" pitchFamily="18" charset="0"/>
                <a:cs typeface="David" panose="020E0502060401010101" pitchFamily="34" charset="-79"/>
              </a:rPr>
              <a:t>הוֹלְכִים לַתֵּאַטְרוֹן...</a:t>
            </a:r>
            <a:endParaRPr lang="en-US" sz="1600" b="1"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832350" y="147638"/>
            <a:ext cx="391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מפגש נקודת ה-</a:t>
            </a:r>
            <a:r>
              <a:rPr lang="en-US" sz="2400" b="1">
                <a:latin typeface="Garamond" panose="02020404030301010803" pitchFamily="18" charset="0"/>
                <a:cs typeface="David" panose="020E0502060401010101" pitchFamily="34" charset="-79"/>
              </a:rPr>
              <a:t> G</a:t>
            </a:r>
            <a:r>
              <a:rPr lang="he-IL" sz="2400" b="1">
                <a:cs typeface="David" panose="020E0502060401010101" pitchFamily="34" charset="-79"/>
              </a:rPr>
              <a:t> והטסטוסטרון</a:t>
            </a:r>
            <a:endParaRPr lang="en-US" sz="2400" b="1">
              <a:cs typeface="David" panose="020E0502060401010101" pitchFamily="34" charset="-79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1188" y="6021388"/>
            <a:ext cx="833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Garamond" panose="02020404030301010803" pitchFamily="18" charset="0"/>
              </a:rPr>
              <a:t>Velcovsky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28650" y="6384925"/>
            <a:ext cx="1770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מתוך הספר: רצפת הזמן</a:t>
            </a:r>
            <a:endParaRPr lang="en-US" sz="1400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7" grpId="0"/>
      <p:bldP spid="123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 descr="19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00788" y="765175"/>
            <a:ext cx="24638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</a:rPr>
              <a:t>אָמָּנִית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פְּרִיפָה מֻדְגֶּשֶׁת בַּמַּחְשׂוֹף 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חוֹבֶשֶׁת כּוֹבַע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לוֹבֶשֶׁת חִיּוּךְ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מִתְאַפֶּרֶת, מִתְבַּשֶּׂמֶת עֲדִינוּת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בַּלָּשׁוֹן שׁוֹטַחַת מַחְצְלָאוֹת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שֶׁל שִׁירָה וּפְּרוֹזָה,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יָדֶיהָ בַּכְּפָפוֹת שֶׁמְּסִירָה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לִשְׂרִיטָה,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לִפְרִיטָה עַל הַפְּסַנְתֵּר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וְרִשּׁוּם,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יוֹצֶרֶת כַּפְתּוֹר וָפֶרַח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צִיצִים מַעֲשֵׂה תַּחֲרָה,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מִלִּים נוֹגְעוֹת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מְפַרְפֶּרְרַפְרְפוֹת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בְּחֵן מָתוֹק מוֹסִיפָה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קַלִילוּת וּבֹשֶׂם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כַּרְמִינַה בּוּרָאנָה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יָכוֹל לִהְיוֹת גַּם וַלְס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רִשְׁרוּשׁ הַטַּפְטָה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מִקְבָּצוֹת מְכַסּוֹת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602038" y="4365625"/>
            <a:ext cx="240982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</a:rPr>
              <a:t>חוֹשְׂפוֹת קַרְסֹל דַּק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רַק מְעַט נִתָּן לְהָצִיץ -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תַּפְרִיטָהּ מְעֻדָּן,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לֹא הוֹלֶכֶת עַל סְטֵיְק וּבִּירָה 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גַּם לֹא עַל אוֹמְלֶט,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סָלַט פֵּרוֹת מַסְפִּיק,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רָצוּי קִיוִי.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בְּהֶחְלֵט דַּל קָלוֹרְיוֹת.</a:t>
            </a:r>
            <a:endParaRPr lang="en-US" b="1">
              <a:cs typeface="David" panose="020E0502060401010101" pitchFamily="34" charset="-79"/>
            </a:endParaRPr>
          </a:p>
          <a:p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957888" y="144463"/>
            <a:ext cx="2738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איזידורה גברת מעודנת</a:t>
            </a:r>
            <a:endParaRPr lang="en-US" sz="2400" b="1">
              <a:cs typeface="David" panose="020E0502060401010101" pitchFamily="34" charset="-79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95288" y="6308725"/>
            <a:ext cx="162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מתוך: שירי אי-אפשר</a:t>
            </a:r>
            <a:endParaRPr lang="en-US" sz="1400" b="1">
              <a:cs typeface="David" panose="020E0502060401010101" pitchFamily="34" charset="-79"/>
            </a:endParaRPr>
          </a:p>
        </p:txBody>
      </p:sp>
      <p:pic>
        <p:nvPicPr>
          <p:cNvPr id="16394" name="Picture 10" descr="Victorian%20Woman%20-%20Pe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2512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68313" y="5516563"/>
            <a:ext cx="127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Garamond" panose="02020404030301010803" pitchFamily="18" charset="0"/>
              </a:rPr>
              <a:t>Ronnee Peters</a:t>
            </a:r>
            <a:r>
              <a:rPr lang="he-IL" sz="1400">
                <a:latin typeface="Garamond" panose="02020404030301010803" pitchFamily="18" charset="0"/>
              </a:rPr>
              <a:t> </a:t>
            </a:r>
            <a:endParaRPr lang="en-US" sz="14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3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99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 descr="erotic%20dreams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990099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46388" y="981075"/>
            <a:ext cx="56356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זֶה נוֹצַר כְּשֶׁהַגּוּף מֵיתָר מָתוּחַ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הָרֵיחַ מֻכָּר וְכָל שֶׁנּוֹתָר מִתְמַקֵּד בְּמוֹקֵד נְקֻדָּה מִזְעָרִית -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תַּעֲנוּג בִּקְצֵה דַּגְדְּגַן הַמֹּחַ נָמֵס לְדַיְסַת חֵשֶׁק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צְבָעִים מִתְנַפְּצִים קוֹלוֹת מְנַגְּנִים אֵין יְקוּם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אֵין אֲדָמָה אֵין יָם אֵין שָׁמַיִם אֵין אָדָם בְּרִחוּף בֶּחָלָל מִשְׁתּוֹקֵק צְעָקָה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שֶׁקָּמָה נִהְיְתָה נְהָמָה גִּרְגּוּר פִּרְפּוּר וְעוֹד עוֹד עוֹד עוֹד עַד מְ אֹ ד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עַד שֶׁאִי אֶפְשָׁר עוֹד וְנָמוֹג מִתְפַּזֵּר אֶל רְגִיעָה לִהְיוֹת בָּאֵינְסוֹף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בְּכִמְעַט אֵין תְּחוּשָׁה וְהַכֹּל רַק תְּחוּשַׁת עַצְמִיּוּת מִתְפּוֹגֶגֶת אֶל נְעִימוּת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יוֹדַעַת תּוֹכָהּ בְּלִי דַּעַת אֵיבָרִים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שָׁדַיִם טַבּוּר וּפֹת מְטֻלְטֶלֶת בֵּין שׁוֹקַיִם חוֹבְקוֹת קִמּוּרֶיהָ בְּלִי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גְּבוּלוֹת רְקָמוֹת וְתָאִים הָרֶטֶט חוֹבֵק חַיִּים חוֹבֵק עוֹלָם חוֹבֵק עָצְמָהּ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יוֹדַעַת הוֹלָדָה, הֱיוֹתָהּ הִיא בְּלִי גְּבוּלוֹת הַבָּשָׂר בָּרְגִיעָה שֶׁאַחֲרֵי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הַקְּרִיעָה הַגְּדוֹלָה הַיּוֹלֶדֶת חַיִּים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421438" y="188913"/>
            <a:ext cx="191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אורגזמה נקבית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95288" y="6308725"/>
            <a:ext cx="162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שירי אי-אפשר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2" grpId="0"/>
      <p:bldP spid="17413" grpId="0"/>
      <p:bldP spid="174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516688" y="3284538"/>
            <a:ext cx="1946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000" b="1">
                <a:solidFill>
                  <a:schemeClr val="bg1"/>
                </a:solidFill>
                <a:cs typeface="David" panose="020E0502060401010101" pitchFamily="34" charset="-79"/>
              </a:rPr>
              <a:t>אִשָּׁה בְּלִי רֹאשׁ</a:t>
            </a:r>
            <a:endParaRPr lang="en-US" sz="2000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chemeClr val="bg1"/>
                </a:solidFill>
                <a:cs typeface="David" panose="020E0502060401010101" pitchFamily="34" charset="-79"/>
              </a:rPr>
              <a:t>בִּשְׁנָתָהּ עֶרְוָתָהּ נָחָה</a:t>
            </a:r>
            <a:endParaRPr lang="en-US" sz="2000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chemeClr val="bg1"/>
                </a:solidFill>
                <a:cs typeface="David" panose="020E0502060401010101" pitchFamily="34" charset="-79"/>
              </a:rPr>
              <a:t>וְהַדַּגְדְּגָן פְּרִי בָּשֵׁל </a:t>
            </a:r>
            <a:endParaRPr lang="en-US" sz="2000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chemeClr val="bg1"/>
                </a:solidFill>
                <a:cs typeface="David" panose="020E0502060401010101" pitchFamily="34" charset="-79"/>
              </a:rPr>
              <a:t>קְפָלֶיהָ הָרַכִּים</a:t>
            </a:r>
            <a:endParaRPr lang="en-US" sz="2000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chemeClr val="bg1"/>
                </a:solidFill>
                <a:cs typeface="David" panose="020E0502060401010101" pitchFamily="34" charset="-79"/>
              </a:rPr>
              <a:t>אִשָּׁה בְּלִי רֹאשׁ</a:t>
            </a:r>
            <a:endParaRPr lang="en-US" sz="20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732588" y="2708275"/>
            <a:ext cx="174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קפליה הרכים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907213" y="6169025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כאישון העין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pic>
        <p:nvPicPr>
          <p:cNvPr id="13319" name="Picture 7" descr="Lucie%20Fakt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D099"/>
              </a:clrFrom>
              <a:clrTo>
                <a:srgbClr val="F7D0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4672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 descr="url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56325" y="1700213"/>
            <a:ext cx="27146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</a:rPr>
              <a:t>בְּאֶמְצַע הָאֲגַם בְּאוֹדִיאָפּוּר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בְּחֶבֶל רַגַ'סְטַן בְּהֹדּוּ שָׁט אַרְמוֹן.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אוֹתוֹ מָקוֹם בְּלֵיל יָרֵחַ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שֶׁנְהָב רוֹקֵד בַּמַּיִם עִם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בְּתוּלוֹת-הַיָּם, אוֹרְפֶיאוּס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שְׁחוֹר שֵׂעָר וְהַסִּיטָאר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צְלִילִים לִהְיוֹת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יוֹנִים בַּחֲלּוֹנוֹת,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מַלְכָּתָן הַלְּבָנָה מְסַחְרֶרֶת שָׁדֶיהָ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הַזְּקוּרִים וּפִטְמוֹתֶיהָ מְצִיצוֹת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בַּחֲדָרִים הַקָּמָה סוּטְרָה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דַּפִּים נִפְתָּחִים.</a:t>
            </a:r>
            <a:endParaRPr lang="en-US" b="1">
              <a:cs typeface="David" panose="020E0502060401010101" pitchFamily="34" charset="-79"/>
            </a:endParaRPr>
          </a:p>
        </p:txBody>
      </p:sp>
      <p:pic>
        <p:nvPicPr>
          <p:cNvPr id="14341" name="Picture 5" descr="u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5761038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9750" y="5589588"/>
            <a:ext cx="1889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Garamond" panose="02020404030301010803" pitchFamily="18" charset="0"/>
              </a:rPr>
              <a:t>ZHANA NEDELCHEVA</a:t>
            </a:r>
            <a:r>
              <a:rPr lang="he-IL" sz="1200">
                <a:latin typeface="Garamond" panose="02020404030301010803" pitchFamily="18" charset="0"/>
              </a:rPr>
              <a:t> </a:t>
            </a:r>
            <a:endParaRPr lang="en-US" sz="1200">
              <a:latin typeface="Garamond" panose="02020404030301010803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741988" y="288925"/>
            <a:ext cx="288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ריקוד הירח של קרישנה</a:t>
            </a:r>
            <a:endParaRPr lang="en-US" sz="2400" b="1">
              <a:cs typeface="David" panose="020E0502060401010101" pitchFamily="34" charset="-79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999288" y="984250"/>
            <a:ext cx="155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000" b="1">
                <a:cs typeface="David" panose="020E0502060401010101" pitchFamily="34" charset="-79"/>
              </a:rPr>
              <a:t>צלילי הסיטאר</a:t>
            </a:r>
            <a:endParaRPr lang="en-US" sz="2000" b="1">
              <a:cs typeface="David" panose="020E0502060401010101" pitchFamily="34" charset="-79"/>
            </a:endParaRPr>
          </a:p>
        </p:txBody>
      </p:sp>
      <p:pic>
        <p:nvPicPr>
          <p:cNvPr id="14347" name="Picture 11" descr="sit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14800"/>
            <a:ext cx="1905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907213" y="6169025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מתוך: כאישון העין</a:t>
            </a:r>
            <a:endParaRPr lang="en-US" sz="1400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  <p:bldP spid="14345" grpId="0"/>
      <p:bldP spid="14346" grpId="0"/>
      <p:bldP spid="143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4787900" y="476250"/>
            <a:ext cx="3962400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2800" b="1" kern="10">
                <a:solidFill>
                  <a:srgbClr val="FF3300"/>
                </a:solidFill>
                <a:effectLst>
                  <a:prstShdw prst="shdw17" dist="17961" dir="27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Arial Black" panose="020B0A04020102020204" pitchFamily="34" charset="0"/>
              </a:rPr>
              <a:t>אורה עשהאל באינטרנט</a:t>
            </a:r>
            <a:endParaRPr lang="en-US" sz="2800" b="1" kern="10">
              <a:solidFill>
                <a:srgbClr val="FF3300"/>
              </a:solidFill>
              <a:effectLst>
                <a:prstShdw prst="shdw17" dist="17961" dir="2700000">
                  <a:srgbClr val="FF3300">
                    <a:gamma/>
                    <a:shade val="60000"/>
                    <a:invGamma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557838" y="1296988"/>
            <a:ext cx="3067050" cy="366712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  <a:hlinkClick r:id="rId3"/>
              </a:rPr>
              <a:t>לקסיקון הספרות העברית החדשה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657850" y="1800225"/>
            <a:ext cx="2946400" cy="36671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  <a:hlinkClick r:id="rId4"/>
              </a:rPr>
              <a:t>איגוד כללי של הסופרים בישראל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538788" y="2305050"/>
            <a:ext cx="3086100" cy="36671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  <a:hlinkClick r:id="rId5"/>
              </a:rPr>
              <a:t>אנ"י – איגוד נשים יוצרות בישראל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451725" y="2852738"/>
            <a:ext cx="1143000" cy="36671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  <a:hlinkClick r:id="rId6"/>
              </a:rPr>
              <a:t>פנים לרשת</a:t>
            </a:r>
            <a:endParaRPr lang="en-US" b="1">
              <a:cs typeface="David" panose="020E0502060401010101" pitchFamily="34" charset="-79"/>
            </a:endParaRPr>
          </a:p>
        </p:txBody>
      </p:sp>
      <p:pic>
        <p:nvPicPr>
          <p:cNvPr id="15369" name="Picture 9" descr="asael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684337" cy="25146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asael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1604962" cy="230505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asael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13100"/>
            <a:ext cx="1681163" cy="2376488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asael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1728787" cy="2371725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asael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0350"/>
            <a:ext cx="1719263" cy="2370138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2700338" y="5805488"/>
            <a:ext cx="2232025" cy="21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2400" b="1" kern="10">
                <a:solidFill>
                  <a:srgbClr val="FF3300"/>
                </a:solidFill>
                <a:effectLst>
                  <a:prstShdw prst="shdw17" dist="17961" dir="27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Arial Black" panose="020B0A04020102020204" pitchFamily="34" charset="0"/>
              </a:rPr>
              <a:t>ספרי שירה</a:t>
            </a:r>
            <a:endParaRPr lang="en-US" sz="2400" b="1" kern="10">
              <a:solidFill>
                <a:srgbClr val="FF3300"/>
              </a:solidFill>
              <a:effectLst>
                <a:prstShdw prst="shdw17" dist="17961" dir="2700000">
                  <a:srgbClr val="FF3300">
                    <a:gamma/>
                    <a:shade val="60000"/>
                    <a:invGamma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427788" y="5734050"/>
            <a:ext cx="2374900" cy="946150"/>
          </a:xfrm>
          <a:prstGeom prst="rect">
            <a:avLst/>
          </a:prstGeom>
          <a:solidFill>
            <a:schemeClr val="bg1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e-IL" b="1">
                <a:cs typeface="David" panose="020E0502060401010101" pitchFamily="34" charset="-79"/>
              </a:rPr>
              <a:t>המעוניינים ברכישת ספרי</a:t>
            </a:r>
          </a:p>
          <a:p>
            <a:pPr algn="ctr"/>
            <a:r>
              <a:rPr lang="he-IL" b="1">
                <a:cs typeface="David" panose="020E0502060401010101" pitchFamily="34" charset="-79"/>
              </a:rPr>
              <a:t>ניתן לכתוב אלי:</a:t>
            </a:r>
          </a:p>
          <a:p>
            <a:pPr algn="ctr"/>
            <a:r>
              <a:rPr lang="he-IL" sz="2000" b="1">
                <a:cs typeface="David" panose="020E0502060401010101" pitchFamily="34" charset="-79"/>
                <a:hlinkClick r:id="rId12"/>
              </a:rPr>
              <a:t>אורה עשהאל</a:t>
            </a:r>
            <a:endParaRPr lang="en-US" sz="2000" b="1">
              <a:cs typeface="David" panose="020E0502060401010101" pitchFamily="34" charset="-79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79388" y="6546850"/>
            <a:ext cx="3668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המוסיקה המלווה: גריג – פר גינט- ריקודה של סולווג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2916238" y="2492375"/>
            <a:ext cx="3240087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26688"/>
              </a:avLst>
            </a:prstTxWarp>
          </a:bodyPr>
          <a:lstStyle/>
          <a:p>
            <a:pPr algn="ctr"/>
            <a:r>
              <a:rPr lang="he-IL" sz="3600" b="1" kern="10">
                <a:solidFill>
                  <a:srgbClr val="FF3300"/>
                </a:solidFill>
                <a:effectLst>
                  <a:prstShdw prst="shdw17" dist="17961" dir="27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Arial Black" panose="020B0A04020102020204" pitchFamily="34" charset="0"/>
              </a:rPr>
              <a:t>תודה על הצפייה</a:t>
            </a:r>
            <a:endParaRPr lang="en-US" sz="3600" b="1" kern="10">
              <a:solidFill>
                <a:srgbClr val="FF3300"/>
              </a:solidFill>
              <a:effectLst>
                <a:prstShdw prst="shdw17" dist="17961" dir="2700000">
                  <a:srgbClr val="FF3300">
                    <a:gamma/>
                    <a:shade val="60000"/>
                    <a:invGamma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3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3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3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3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  <p:bldP spid="15374" grpId="0" animBg="1"/>
      <p:bldP spid="15375" grpId="0" animBg="1"/>
      <p:bldP spid="15376" grpId="0"/>
      <p:bldP spid="15377" grpId="0" animBg="1"/>
      <p:bldP spid="1537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0099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124" name="Picture 4" descr="asae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2541587" cy="3798887"/>
          </a:xfrm>
          <a:prstGeom prst="rect">
            <a:avLst/>
          </a:prstGeom>
          <a:noFill/>
          <a:ln w="28575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05138" y="692150"/>
            <a:ext cx="5911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ד"ר אורה נחמה עשהאל זילברשטיין. סופרת ומשוררת.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שרשי משפחתה נטועים בארץ ישראל משנת 1777.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היא בעלת התמחויות במדעים, חינוך ותקשורת. מילאה מגוון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תפקידים בתחומים אלה. חוקרת חשיבה חזותית וחברת מערכת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הרבעון הבינלאומי לאוריינות חזותית.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מייסדת ויו"ר אנ"י – "איגוד נשים יוצרות, ישראל" והוועדה לטיפוח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הלשון העברית. פעילה באיגודי נשים, איגודים אקדמיים ואיגודי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סופרים.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פרסמה עד כה חמישה ספרי שירה. </a:t>
            </a: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מפרסמת שירה, סיפורים קצרים, רשימות ומאמרים.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62350" y="4926013"/>
            <a:ext cx="28241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000" b="1">
                <a:solidFill>
                  <a:srgbClr val="660066"/>
                </a:solidFill>
                <a:cs typeface="David" panose="020E0502060401010101" pitchFamily="34" charset="-79"/>
              </a:rPr>
              <a:t>בֵּיצִית וְתָא זֶרַע</a:t>
            </a:r>
            <a:endParaRPr lang="en-US" sz="2000" b="1">
              <a:solidFill>
                <a:srgbClr val="660066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rgbClr val="660066"/>
                </a:solidFill>
                <a:cs typeface="David" panose="020E0502060401010101" pitchFamily="34" charset="-79"/>
              </a:rPr>
              <a:t>אִשָּׁה וְגֶבֶר</a:t>
            </a:r>
            <a:endParaRPr lang="en-US" sz="2000" b="1">
              <a:solidFill>
                <a:srgbClr val="660066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rgbClr val="660066"/>
                </a:solidFill>
                <a:cs typeface="David" panose="020E0502060401010101" pitchFamily="34" charset="-79"/>
              </a:rPr>
              <a:t>בִּיאָה</a:t>
            </a:r>
            <a:endParaRPr lang="en-US" sz="2000" b="1">
              <a:solidFill>
                <a:srgbClr val="660066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rgbClr val="660066"/>
                </a:solidFill>
                <a:cs typeface="David" panose="020E0502060401010101" pitchFamily="34" charset="-79"/>
              </a:rPr>
              <a:t>הֵרָיוֹן, לֵדָה, צְעָקָה רִאשׁוֹנָה,</a:t>
            </a:r>
            <a:endParaRPr lang="en-US" sz="2000" b="1">
              <a:solidFill>
                <a:srgbClr val="660066"/>
              </a:solidFill>
              <a:cs typeface="David" panose="020E0502060401010101" pitchFamily="34" charset="-79"/>
            </a:endParaRPr>
          </a:p>
          <a:p>
            <a:r>
              <a:rPr lang="he-IL" sz="2000" b="1">
                <a:solidFill>
                  <a:srgbClr val="660066"/>
                </a:solidFill>
                <a:cs typeface="David" panose="020E0502060401010101" pitchFamily="34" charset="-79"/>
              </a:rPr>
              <a:t>גְּדִילָה, קִיּוּם, אַהֲבָה, מִלְחָמָה</a:t>
            </a:r>
            <a:endParaRPr lang="en-US" sz="2000" b="1">
              <a:solidFill>
                <a:srgbClr val="660066"/>
              </a:solidFill>
              <a:cs typeface="David" panose="020E0502060401010101" pitchFamily="34" charset="-79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851025" y="6364288"/>
            <a:ext cx="162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rgbClr val="660066"/>
                </a:solidFill>
                <a:cs typeface="David" panose="020E0502060401010101" pitchFamily="34" charset="-79"/>
              </a:rPr>
              <a:t>מתוך: שירי אי אפשר </a:t>
            </a:r>
            <a:endParaRPr lang="en-US" sz="1400" b="1">
              <a:solidFill>
                <a:srgbClr val="660066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9" grpId="0"/>
      <p:bldP spid="5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3B38"/>
            </a:gs>
            <a:gs pos="100000">
              <a:srgbClr val="B895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135563" y="1636713"/>
            <a:ext cx="3613150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לִהְיוֹת אִשָּׁה -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עֶצֶם מֵעַצְמוֹ בָּשָׂר מִבְּשָׂרוֹ לֻקֳּחָה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כָּךְ מֵאָדָם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עוֹד בְּטֶרֶם הֱיוֹת אַבְרָהָם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צֶלַע מַשְׁלִימָה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אֶבְרֵי אִישׁ -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רֹאשׁ תְּשׁוּקַת חֲלָצָיו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לָתֵת לוֹ מִמֶּנּוּ הֶמְשֵׁךְ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לִהְיוֹת כֹּחוֹ בְּדַעְתּוֹ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זַרְעוֹ חוֹזֵר  אֶל תּוֹךְ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רֵאשִׁית הֱיוֹתוֹ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בְּרֶחֶם מֵנִיב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חֵיק מְנַחֵם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פֹּת מְבַקֶּשֶׁת אוֹנוֹ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"הַרְבֵּה</a:t>
            </a:r>
            <a:r>
              <a:rPr lang="he-IL"/>
              <a:t> </a:t>
            </a:r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אַרְבֶּה עִצְּבוֹנֵךְ וְהֵרוֹנֵךְ בְּעֶצֶב תֵּלְדִי"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88075" y="504825"/>
            <a:ext cx="2344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לתת לו ממנו המשך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37163" y="936625"/>
            <a:ext cx="329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"ואל אישך תשוקתך והוא ימשול בך"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pic>
        <p:nvPicPr>
          <p:cNvPr id="3079" name="Picture 7" descr="14f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060575"/>
            <a:ext cx="5543550" cy="3452813"/>
          </a:xfrm>
          <a:prstGeom prst="rect">
            <a:avLst/>
          </a:prstGeom>
          <a:noFill/>
          <a:ln w="127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50825" y="5734050"/>
            <a:ext cx="1163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Garamond" panose="02020404030301010803" pitchFamily="18" charset="0"/>
              </a:rPr>
              <a:t>Egon schiele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907213" y="6169025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כאישון העין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80" grpId="0"/>
      <p:bldP spid="3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 descr="20060812131309_pine-cone-abstrac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4" descr="untitle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4213225" cy="524986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0" y="2133600"/>
            <a:ext cx="42227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הִיא שׁוֹכֶבֶת לְבָנָה, מֵתָה.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הַדָּם שֶׁנָּזַל מִפִּיהָ עוֹד לֹא הִשְׁחִיר.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שְׁלוֹשָׁה גְּבָרִים לְיָדָהּ, מִתְבּוֹנְנִים.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אֶחָד רֶשֶׁת בְּיָדָיו, בְּפִנָּה, כְּמוֹ עֲדַיִן אוֹרֵב.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אַחֵר, מַאֲזִין לִצְלִילֵי תֵּבַת-נְגִינָה כִּמְעַט צְחוֹק בְּפִיו.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עֵינֵי הַשְּׁלִישִׁי, עִם הָאַלָּה, עֲצוּבוֹת.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הִתְבּוֹנַנְתִּי,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לֹא הָיוּ לִי שְׁאֵלוֹת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980113" y="1458913"/>
            <a:ext cx="284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שלושה גברים מול גוויה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23850" y="6237288"/>
            <a:ext cx="1163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Garamond" panose="02020404030301010803" pitchFamily="18" charset="0"/>
              </a:rPr>
              <a:t>Egon schiele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907213" y="6169025"/>
            <a:ext cx="142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כאישון העין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5" grpId="0"/>
      <p:bldP spid="4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 descr="Druhy%20pokus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11863" y="692150"/>
            <a:ext cx="268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chemeClr val="bg1"/>
                </a:solidFill>
                <a:cs typeface="David" panose="020E0502060401010101" pitchFamily="34" charset="-79"/>
              </a:rPr>
              <a:t>בפעם השלישית הזאת</a:t>
            </a:r>
            <a:endParaRPr lang="en-US" sz="2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pic>
        <p:nvPicPr>
          <p:cNvPr id="6150" name="Picture 6" descr="Druhy%20pok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34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492500" y="1412875"/>
            <a:ext cx="53562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שֶׁהָיְתָה הַרְבֵּה פְּעָמִים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שִׁירִים בְּשַׁרְבִיט הַזָּהָב נָחָשׁ בֵּין רַגְלֶיךָ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חַשְׁתִּי כְּאֵב בְּתוּלִים נִבְתָּקִים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כְּבֶחֳדָשִׁים הָרִאשׁוֹנִים שֶׁבָּאתָ אֵלַי -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כְּאֵב הַלֵּדָה הַמֻּבְטָח, הַתְּפָרִים בַּקְּרָעִים שֶׁאֻחוּ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חָזַר עַל עַצְמוֹ הַכְּאֵב-הַתַּעֲנוּג הֲכִי נִפְלָא שֶׁהָיָה לִי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כְּשֶׁהִרְגַּשְׁתִּי אוֹרְגַּזְמָה בַּלֵּדָה - כְּמוֹ שַׁרְבִיט אֱלֹהִי בְּקִרְבִּי צָעַקְתִּי: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"אִמָּא שֶׁלִּי אֱלֹהִים", כַּנִּרְאֶה אָז הָיִיתִי הֲכִי קְרוֹבָה אֲלֵיהֶם.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אָמַרְתִּי שֶׁזּוֹ הָאוֹרְגַּזְמָה הֲכִי נֶהֱדֶרֶת שֶׁהָיְתָה לִי.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בַּפַּעַם הַשְּׁלִישִׁית הַזֹּאת, שֶׁהָיוּ לִי לֵדוֹת, הִרְגַּשְׁתִּי לְתוֹךְ חַבְרוֹתַי 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שֶׁאֵין לָהֶן גֶּבֶר יוֹתֵר אֲפִלּוּ פַּעַם אַחַת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בְּלֵילוֹת עֲגּוּנִים וְיָמִים יְשֵׁנִים וְאוֹתְךָ בְּתוֹכִי, כְּשֶׁאֲנִי יוֹנֶקֶת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זוֹעֶקֶת בְּרֹךְ, כְּשֶׁזּוֹ הַיְּדִיעָה הֲכִי נֶהֱדֶרֶת-חוֹבֶקֶת-חוֹשֶׁקֶת-צוֹעֶקֶת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  <a:p>
            <a:r>
              <a:rPr lang="he-IL" b="1">
                <a:solidFill>
                  <a:schemeClr val="bg1"/>
                </a:solidFill>
                <a:cs typeface="David" panose="020E0502060401010101" pitchFamily="34" charset="-79"/>
              </a:rPr>
              <a:t>אַתָּה זֶה אֲנִי וְאֲנִי זֶה בְּיַחַד הֲכִי שֶׁאֶפְשָׁר.</a:t>
            </a:r>
            <a:endParaRPr lang="en-US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23850" y="6364288"/>
            <a:ext cx="1163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Garamond" panose="02020404030301010803" pitchFamily="18" charset="0"/>
              </a:rPr>
              <a:t>Egon schiele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191375" y="6546850"/>
            <a:ext cx="1374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solidFill>
                  <a:schemeClr val="bg1"/>
                </a:solidFill>
                <a:cs typeface="David" panose="020E0502060401010101" pitchFamily="34" charset="-79"/>
              </a:rPr>
              <a:t>מתוך: פנים לרשת</a:t>
            </a:r>
            <a:endParaRPr lang="en-US" sz="1400" b="1">
              <a:solidFill>
                <a:schemeClr val="bg1"/>
              </a:solidFill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48" grpId="0"/>
      <p:bldP spid="6152" grpId="0"/>
      <p:bldP spid="6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 descr="artwork_images_424121842_263007_fernando-botero"/>
          <p:cNvSpPr>
            <a:spLocks noChangeArrowheads="1"/>
          </p:cNvSpPr>
          <p:nvPr/>
        </p:nvSpPr>
        <p:spPr bwMode="auto">
          <a:xfrm flipH="1"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867400" y="1492250"/>
            <a:ext cx="244475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</a:rPr>
              <a:t>חִיּוּךְ הַמּוֹנָה לִיזָה שֶׁל בּוֹטֶרוֹ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בְּעִגּוּל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אִישׁוֹן עֵינָהּ גַּלְגַּל עוֹלַם-שִׁיר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מַיְשִׁיר מַבָּט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קְשָׁתוֹת גַּבּוֹת מְצֻיָּרוֹת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דַּק-דַּק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מַעְגְּלֵי עֵינַיִם נִבָּטִים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הַנְּחִירַיִם דַּקִּים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הַפֶּה קְטַנְטַן 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סוֹגֵר חִיּוּךְ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מוּל גִּבְעוֹת הַשָּׁדַיִם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כָּל-כֻּלָּהּ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אֲפַרְסֵק לִקְטֹף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240338" y="57626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חיוך המונה ליזה של בוטרו</a:t>
            </a:r>
            <a:endParaRPr lang="en-US" sz="2400" b="1">
              <a:cs typeface="David" panose="020E0502060401010101" pitchFamily="34" charset="-79"/>
            </a:endParaRPr>
          </a:p>
        </p:txBody>
      </p:sp>
      <p:pic>
        <p:nvPicPr>
          <p:cNvPr id="7174" name="Picture 6" descr="bot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4071938" cy="4751388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102475" y="6284913"/>
            <a:ext cx="162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מתוך: שירי אי-אפשר</a:t>
            </a:r>
            <a:endParaRPr lang="en-US" sz="1400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582A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 descr="Pierre-Auguste-Renoir-The-Bathers-(detail)-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2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148263" y="2420938"/>
            <a:ext cx="29845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</a:rPr>
              <a:t>בִּתְּשׁוּבָה עַל הַשְּׁאֵלָה: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מַהִי שִׁירָה עַכְשָׁוִית?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הַבֹּקֶר הִתְעוֹרַרְתִּי מִשֵּׁנָה עֲמֻקָּה,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עָשִׂיתִי אַהֲבָה אָכַלְתִּי וְשָׁתִיתִי,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סִפַּקְתִּי צָרְכֵי נְקָבַי,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סַכִּינֵי דְּאָגָה לִילָדַי וְלִנְכָדַי בּוֹחֲשִׁים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בְּבִטְנִי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כָּתַבְתִּי שִׁיר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77050" y="1844675"/>
            <a:ext cx="90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צרכים</a:t>
            </a:r>
            <a:endParaRPr lang="en-US" sz="2400" b="1">
              <a:cs typeface="David" panose="020E0502060401010101" pitchFamily="34" charset="-79"/>
            </a:endParaRPr>
          </a:p>
        </p:txBody>
      </p:sp>
      <p:pic>
        <p:nvPicPr>
          <p:cNvPr id="9224" name="Picture 8" descr="Pierre-Auguste-Renoir-The-Bathers-(detail)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3810000" cy="531495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116013" y="5949950"/>
            <a:ext cx="12303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200" b="1">
                <a:cs typeface="David" panose="020E0502060401010101" pitchFamily="34" charset="-79"/>
              </a:rPr>
              <a:t>פייר אוגוסט רנואר</a:t>
            </a:r>
            <a:endParaRPr lang="en-US" sz="1200" b="1">
              <a:cs typeface="David" panose="020E0502060401010101" pitchFamily="34" charset="-79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102475" y="6284913"/>
            <a:ext cx="162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מתוך: שירי אי-אפשר</a:t>
            </a:r>
            <a:endParaRPr lang="en-US" sz="1400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2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12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9221" grpId="0"/>
      <p:bldP spid="9225" grpId="0"/>
      <p:bldP spid="9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 descr="27229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508625" y="4149725"/>
            <a:ext cx="30003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000" b="1">
                <a:cs typeface="David" panose="020E0502060401010101" pitchFamily="34" charset="-79"/>
              </a:rPr>
              <a:t>אִשָּׁה - אוֹבְּיֶקְט מִינִי,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הַגֶּבֶר - דָּג זָהָב</a:t>
            </a:r>
            <a:r>
              <a:rPr lang="he-IL" sz="2000">
                <a:cs typeface="David" panose="020E0502060401010101" pitchFamily="34" charset="-79"/>
              </a:rPr>
              <a:t> </a:t>
            </a:r>
            <a:r>
              <a:rPr lang="he-IL" sz="2000" b="1">
                <a:cs typeface="David" panose="020E0502060401010101" pitchFamily="34" charset="-79"/>
              </a:rPr>
              <a:t>סָגוּר בִּכְלִי הַזַּיִן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נוֹזֵל הַזֶּרַע זוֹרֵם מִמֶּנּוּ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חַמְצָן תְּמִידִי לַדָּג שֶׁתְּחוּם מִחְיָה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עֲנָק לוֹ וְנָשִׁים בַּכּוֹכָבִים</a:t>
            </a:r>
            <a:endParaRPr lang="en-US" sz="2000" b="1">
              <a:cs typeface="David" panose="020E0502060401010101" pitchFamily="34" charset="-79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948488" y="3436938"/>
            <a:ext cx="1414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גוף שלישי </a:t>
            </a:r>
            <a:endParaRPr lang="en-US" sz="2400" b="1">
              <a:cs typeface="David" panose="020E0502060401010101" pitchFamily="34" charset="-79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483475" y="360363"/>
            <a:ext cx="83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זכרות</a:t>
            </a:r>
            <a:endParaRPr lang="en-US" sz="2400" b="1">
              <a:cs typeface="David" panose="020E0502060401010101" pitchFamily="34" charset="-79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094413" y="957263"/>
            <a:ext cx="2365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000" b="1">
                <a:cs typeface="David" panose="020E0502060401010101" pitchFamily="34" charset="-79"/>
              </a:rPr>
              <a:t>אֵיבַר הַמִּין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פִּין עֲנָק, תּוֹתָח יוֹרֶה אוֹר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גָּדוֹל שָׁחֹר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פִּין עֲנָק שׂוֹחֶה בְּיָם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אֵיבָרִים שְׁסוּעִים</a:t>
            </a:r>
            <a:endParaRPr lang="en-US" sz="2000" b="1">
              <a:cs typeface="David" panose="020E0502060401010101" pitchFamily="34" charset="-79"/>
            </a:endParaRPr>
          </a:p>
          <a:p>
            <a:r>
              <a:rPr lang="he-IL" sz="2000" b="1">
                <a:cs typeface="David" panose="020E0502060401010101" pitchFamily="34" charset="-79"/>
              </a:rPr>
              <a:t>גֻּלְגָּלוֹת וְגַפַּיִם כְּרוּתוֹת</a:t>
            </a:r>
            <a:endParaRPr lang="en-US" sz="2000" b="1">
              <a:cs typeface="David" panose="020E0502060401010101" pitchFamily="34" charset="-79"/>
            </a:endParaRPr>
          </a:p>
        </p:txBody>
      </p:sp>
      <p:pic>
        <p:nvPicPr>
          <p:cNvPr id="8201" name="Picture 9" descr="Ladianska-Rychlokva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400550" cy="60960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948488" y="6308725"/>
            <a:ext cx="162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מתוך: שירי אי-אפשר</a:t>
            </a:r>
            <a:endParaRPr lang="en-US" sz="1400" b="1"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  <p:bldP spid="8199" grpId="0"/>
      <p:bldP spid="8200" grpId="0"/>
      <p:bldP spid="8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9" descr="klimtgu"/>
          <p:cNvSpPr>
            <a:spLocks noChangeArrowheads="1"/>
          </p:cNvSpPr>
          <p:nvPr/>
        </p:nvSpPr>
        <p:spPr bwMode="auto">
          <a:xfrm>
            <a:off x="0" y="0"/>
            <a:ext cx="2339975" cy="6858000"/>
          </a:xfrm>
          <a:prstGeom prst="rect">
            <a:avLst/>
          </a:prstGeom>
          <a:blipFill dpi="0" rotWithShape="1">
            <a:blip r:embed="rId2">
              <a:alphaModFix amt="4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52" name="Rectangle 12" descr="klimtgu"/>
          <p:cNvSpPr>
            <a:spLocks noChangeArrowheads="1"/>
          </p:cNvSpPr>
          <p:nvPr/>
        </p:nvSpPr>
        <p:spPr bwMode="auto">
          <a:xfrm>
            <a:off x="2339975" y="0"/>
            <a:ext cx="2316163" cy="6858000"/>
          </a:xfrm>
          <a:prstGeom prst="rect">
            <a:avLst/>
          </a:prstGeom>
          <a:blipFill dpi="0" rotWithShape="1">
            <a:blip r:embed="rId2">
              <a:alphaModFix amt="4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 descr="klimtgu"/>
          <p:cNvSpPr>
            <a:spLocks noChangeArrowheads="1"/>
          </p:cNvSpPr>
          <p:nvPr/>
        </p:nvSpPr>
        <p:spPr bwMode="auto">
          <a:xfrm>
            <a:off x="4643438" y="0"/>
            <a:ext cx="2268537" cy="6858000"/>
          </a:xfrm>
          <a:prstGeom prst="rect">
            <a:avLst/>
          </a:prstGeom>
          <a:blipFill dpi="0" rotWithShape="1">
            <a:blip r:embed="rId2">
              <a:alphaModFix amt="4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 descr="klimtgu"/>
          <p:cNvSpPr>
            <a:spLocks noChangeArrowheads="1"/>
          </p:cNvSpPr>
          <p:nvPr/>
        </p:nvSpPr>
        <p:spPr bwMode="auto">
          <a:xfrm>
            <a:off x="6875463" y="0"/>
            <a:ext cx="2268537" cy="6858000"/>
          </a:xfrm>
          <a:prstGeom prst="rect">
            <a:avLst/>
          </a:prstGeom>
          <a:blipFill dpi="0" rotWithShape="1">
            <a:blip r:embed="rId2">
              <a:alphaModFix amt="4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787900" y="1268413"/>
            <a:ext cx="19939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b="1">
                <a:cs typeface="David" panose="020E0502060401010101" pitchFamily="34" charset="-79"/>
              </a:rPr>
              <a:t>תּוֹפֶרֶת שְׂמָלוֹת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פְרוּ-פְרוּ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חוֹשֶׂפֶת כָּתֵף עֵירֻמָּה.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שׁוּרַת כַּפְתּוֹרִים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נִפְתָּחִים לְטַבּוּר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פְּטָמוֹת עַכּוּז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פֹּת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מְגֵרָה סְגוּרָה בַּמֹּחַ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עוֹנָה רַק לְמַפְתֵּחַ אֶחָד,</a:t>
            </a:r>
            <a:endParaRPr lang="en-US" b="1">
              <a:cs typeface="David" panose="020E0502060401010101" pitchFamily="34" charset="-79"/>
            </a:endParaRPr>
          </a:p>
          <a:p>
            <a:r>
              <a:rPr lang="he-IL" b="1">
                <a:cs typeface="David" panose="020E0502060401010101" pitchFamily="34" charset="-79"/>
              </a:rPr>
              <a:t>טִפְּשָׁה.</a:t>
            </a:r>
            <a:endParaRPr lang="en-US" b="1">
              <a:cs typeface="David" panose="020E0502060401010101" pitchFamily="34" charset="-79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580063" y="692150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2400" b="1">
                <a:cs typeface="David" panose="020E0502060401010101" pitchFamily="34" charset="-79"/>
              </a:rPr>
              <a:t>אודליה</a:t>
            </a:r>
            <a:endParaRPr lang="en-US" sz="2400" b="1">
              <a:cs typeface="David" panose="020E0502060401010101" pitchFamily="34" charset="-79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373938" y="6169025"/>
            <a:ext cx="1374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1400" b="1">
                <a:cs typeface="David" panose="020E0502060401010101" pitchFamily="34" charset="-79"/>
              </a:rPr>
              <a:t>מתוך: פנים לרשת</a:t>
            </a:r>
            <a:endParaRPr lang="en-US" sz="1400" b="1">
              <a:cs typeface="David" panose="020E0502060401010101" pitchFamily="34" charset="-79"/>
            </a:endParaRPr>
          </a:p>
        </p:txBody>
      </p:sp>
      <p:pic>
        <p:nvPicPr>
          <p:cNvPr id="10248" name="Picture 8" descr="klimt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3863"/>
            <a:ext cx="2109787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208088" y="6459538"/>
            <a:ext cx="608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Garamond" panose="02020404030301010803" pitchFamily="18" charset="0"/>
              </a:rPr>
              <a:t>Klimt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54" grpId="0"/>
    </p:bld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1008</Words>
  <Application>Microsoft Office PowerPoint</Application>
  <PresentationFormat>On-screen Show (4:3)</PresentationFormat>
  <Paragraphs>249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David</vt:lpstr>
      <vt:lpstr>Garamond</vt:lpstr>
      <vt:lpstr>עיצוב ברירת מחדל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User1</dc:creator>
  <cp:lastModifiedBy>Sagi Koppel</cp:lastModifiedBy>
  <cp:revision>31</cp:revision>
  <dcterms:created xsi:type="dcterms:W3CDTF">2007-03-07T21:15:46Z</dcterms:created>
  <dcterms:modified xsi:type="dcterms:W3CDTF">2014-01-16T00:46:49Z</dcterms:modified>
</cp:coreProperties>
</file>