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3" r:id="rId3"/>
    <p:sldId id="256" r:id="rId4"/>
    <p:sldId id="260" r:id="rId5"/>
    <p:sldId id="262" r:id="rId6"/>
    <p:sldId id="269" r:id="rId7"/>
    <p:sldId id="270" r:id="rId8"/>
    <p:sldId id="264" r:id="rId9"/>
    <p:sldId id="261" r:id="rId10"/>
    <p:sldId id="271" r:id="rId11"/>
    <p:sldId id="259" r:id="rId12"/>
    <p:sldId id="257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678"/>
    <a:srgbClr val="184F05"/>
    <a:srgbClr val="7E1800"/>
    <a:srgbClr val="75D175"/>
    <a:srgbClr val="A3BC10"/>
    <a:srgbClr val="CEEC1C"/>
    <a:srgbClr val="FFBA8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58D3-56ED-4D6A-8A93-C5D74576AA0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02C98-BAF4-4CA7-9142-1D2555AC1ED3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A2C5-1AF9-4951-88E9-0737EE167B1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079A-8D91-4059-AFB6-01095FE9DDA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1164-6D0C-41F9-8A1F-5CFDC0CB6D3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B58C6-70A2-48C1-BFFC-6F6CD6C3F52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F2811-A087-4914-B159-02C34FEB05F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99C6-B82D-49CD-B6F0-86ADE452EF0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C5C9-CE5B-435C-AF3A-6063A3B45C7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86237-9177-4943-B766-6CC57BC4362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9768-EC13-4F0C-A277-1CCE393233F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3923C169-3A8F-4D1D-B7E9-1623D3BF6ECB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l/images?q=DEATH+MASK&amp;gbv=2&amp;ndsp=20&amp;svnum=10&amp;hl=iw&amp;start=260&amp;sa=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loudking.com/artists/kirsti-wakelin/crows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library.osu.edu/sites/users/galron.1/00240.php" TargetMode="External"/><Relationship Id="rId7" Type="http://schemas.openxmlformats.org/officeDocument/2006/relationships/image" Target="../media/image31.jpeg"/><Relationship Id="rId12" Type="http://schemas.openxmlformats.org/officeDocument/2006/relationships/hyperlink" Target="mailto:ora_z@netvision.net.i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ani.co.il/MiniSites/Index.asp?CategoryID=246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://www.ani.org.il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sofrim.org.il/index.php?option=com_content&amp;task=category&amp;sectionid=5&amp;id=79&amp;Itemid=336" TargetMode="Externa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l/imgres?imgurl=http://www.terragalleria.com/images/italy/ital7076.jpeg&amp;imgrefurl=http://www.terragalleria.com/europe/italy/venice/picture.ital7076.html&amp;h=392&amp;w=576&amp;sz=76&amp;hl=iw&amp;sig2=b0EchmDNAKpejUIFo8MSbQ&amp;start=21&amp;tbnid=jNrYvde2vhQ-xM:&amp;tbnh=91&amp;tbnw=134&amp;ei=NccBRq-2FJO-0wTTlajhDQ&amp;prev=/images%3Fq%3DHANGING%2Blaundry%2B%2B%26start%3D20%26ndsp%3D20%26svnum%3D10%26hl%3Diw%26lr%3Dlang_iw%26sa%3D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nhell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mannix.com/index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souli.com/original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ist2_905683_decorative_falling_leaves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169227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st2_905683_decorative_falling_leaves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710238"/>
            <a:ext cx="138906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932363" y="620713"/>
            <a:ext cx="331628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pattFill prst="sphere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kern="10">
                <a:solidFill>
                  <a:srgbClr val="F7995F"/>
                </a:solidFill>
                <a:effectLst>
                  <a:prstShdw prst="shdw18" dist="17961" dir="13500000">
                    <a:srgbClr val="F7995F">
                      <a:gamma/>
                      <a:shade val="60000"/>
                      <a:invGamma/>
                    </a:srgbClr>
                  </a:prstShdw>
                </a:effectLst>
                <a:latin typeface="Impact" panose="020B0806030902050204" pitchFamily="34" charset="0"/>
              </a:rPr>
              <a:t>אורה עשהאל</a:t>
            </a:r>
            <a:endParaRPr lang="en-US" sz="3600" b="1" kern="10">
              <a:solidFill>
                <a:srgbClr val="F7995F"/>
              </a:solidFill>
              <a:effectLst>
                <a:prstShdw prst="shdw18" dist="17961" dir="13500000">
                  <a:srgbClr val="F7995F">
                    <a:gamma/>
                    <a:shade val="60000"/>
                    <a:invGamma/>
                  </a:srgbClr>
                </a:prstShdw>
              </a:effectLst>
              <a:latin typeface="Impact" panose="020B0806030902050204" pitchFamily="34" charset="0"/>
            </a:endParaRPr>
          </a:p>
        </p:txBody>
      </p:sp>
      <p:pic>
        <p:nvPicPr>
          <p:cNvPr id="4105" name="Picture 9" descr="ist2_905683_decorative_falling_leaves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2567">
            <a:off x="449262" y="4743451"/>
            <a:ext cx="1089025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115252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st2_905683_decorative_falling_leaves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932488"/>
            <a:ext cx="1871663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ist2_905683_decorative_falling_leav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216525"/>
            <a:ext cx="2124075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ist2_902533_falling_leaves_vector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52950"/>
            <a:ext cx="2211387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78ist2_905683_decorative_falling_leaves0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89588"/>
            <a:ext cx="1728788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732588" y="1773238"/>
            <a:ext cx="17843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קו הקדמה</a:t>
            </a:r>
          </a:p>
          <a:p>
            <a:endParaRPr lang="he-IL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בֵּין עֵינַי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לְבֵין הָעֵץ וְהַשָּׁמַיִם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אֲנַסֶּה לְחַבֵּר קְצוֹתָיו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לְחַיַּי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79388" y="79375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200" b="1">
                <a:solidFill>
                  <a:schemeClr val="bg1"/>
                </a:solidFill>
                <a:cs typeface="David" panose="020E0502060401010101" pitchFamily="34" charset="-79"/>
              </a:rPr>
              <a:t>מעבר שקופית בלחיצה</a:t>
            </a:r>
            <a:endParaRPr lang="en-US" sz="12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877050" y="3789363"/>
            <a:ext cx="161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מסגרת לדומיה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wipe dir="u"/>
    <p:sndAc>
      <p:stSnd loop="1">
        <p:snd r:embed="rId2" name="Schindler's List - Stolen Memori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13" grpId="0"/>
      <p:bldP spid="4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 descr="Bride-with-her-own-death-mask"/>
          <p:cNvSpPr>
            <a:spLocks noChangeArrowheads="1"/>
          </p:cNvSpPr>
          <p:nvPr/>
        </p:nvSpPr>
        <p:spPr bwMode="auto">
          <a:xfrm>
            <a:off x="4067175" y="0"/>
            <a:ext cx="507682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 descr="Bride-with-her-own-death-mask"/>
          <p:cNvSpPr>
            <a:spLocks noChangeArrowheads="1"/>
          </p:cNvSpPr>
          <p:nvPr/>
        </p:nvSpPr>
        <p:spPr bwMode="auto">
          <a:xfrm flipH="1">
            <a:off x="0" y="0"/>
            <a:ext cx="453707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47813" y="6364288"/>
            <a:ext cx="1077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Garamond" panose="02020404030301010803" pitchFamily="18" charset="0"/>
                <a:hlinkClick r:id="rId3"/>
              </a:rPr>
              <a:t>Wu Ching Ju</a:t>
            </a:r>
            <a:r>
              <a:rPr lang="he-IL" sz="1400">
                <a:latin typeface="Garamond" panose="02020404030301010803" pitchFamily="18" charset="0"/>
                <a:hlinkClick r:id="rId3"/>
              </a:rPr>
              <a:t> </a:t>
            </a:r>
            <a:endParaRPr lang="en-US" sz="1400">
              <a:latin typeface="Garamond" panose="02020404030301010803" pitchFamily="18" charset="0"/>
            </a:endParaRPr>
          </a:p>
        </p:txBody>
      </p:sp>
      <p:pic>
        <p:nvPicPr>
          <p:cNvPr id="17413" name="Picture 5" descr="1240motherh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240088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11863" y="2133600"/>
            <a:ext cx="2154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cs typeface="David" panose="020E0502060401010101" pitchFamily="34" charset="-79"/>
              </a:rPr>
              <a:t>אִשָּׁה אֵם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חוֹבֶקֶת יֶלֶד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וּפָנֶיהָ כְּבָר מַסֵּכַת מָוֶת</a:t>
            </a:r>
            <a:endParaRPr lang="en-US" sz="2000" b="1">
              <a:cs typeface="David" panose="020E0502060401010101" pitchFamily="34" charset="-79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659563" y="1268413"/>
            <a:ext cx="1458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מסכת מוות</a:t>
            </a:r>
            <a:endParaRPr lang="en-US" sz="2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2" grpId="0"/>
      <p:bldP spid="17414" grpId="0"/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7E18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88125" y="908050"/>
            <a:ext cx="20764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בַּכֻּרְסָא לְאוֹר הַמְּנוֹרָה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בִּצְפַת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אֲנִי חַיָּה בְּתִקּוּן נְשָׁמָה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יַחַד עִם נִשְׁמוֹת הַמֵּתִים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בְּלִי בָּשָׂר, לְלֹא כְּסוּת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בְּעֵירֹם מִתַּחַת לָעֵירֹם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מַעַרְכוֹת הַתְּחוּשָׁה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צָרְכֵי הַגּוּף נִמְחָקִים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כַּאֲשֶׁר אֲנִי אוֹכֶלֶת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אֶת פֵּרוּרֵי הַזְּמַן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בְּנִימוּס בְּסַכִּין וּמַזְלֵג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לְיַד הַשֻּׁלְחָן הַמְּכֻסֶּה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בְּמַפָּה לְבָנָה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תָּרָה אַחַר אֱמֶת,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לוֹקַחַת חִפּוּשַׂי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אֶל קֶבֶר רַבִּי טַרְפוֹן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בְּקַדִיתָא מִתַּחַת לָאֵלָה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חוֹרֵי עֵינַי שׁוֹאֲלִים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אִם יֵשׁ מָחָר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285038" y="217488"/>
            <a:ext cx="1195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חורי עיני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92950" y="6546850"/>
            <a:ext cx="161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מסגרת לדומיה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5135" name="Picture 15" descr="portrait%20de%20mae%20w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594100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16013" y="6237288"/>
            <a:ext cx="103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סלבדור דאלי</a:t>
            </a:r>
            <a:endParaRPr lang="en-US" sz="1400" b="1">
              <a:solidFill>
                <a:schemeClr val="bg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0" grpId="0"/>
      <p:bldP spid="5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79838" y="3860800"/>
            <a:ext cx="3962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בִּנְתַנְיָה שַׁבַּתַרְבּוּת בֹּקֶר שָׁמַיִם וּמַיִם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נִפְגָּשִׁים בְּעֵינֵי אַבָּא חַי יוֹתֵר מִתָּמִיד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אֲנִי נוֹהֶגֶת בְּצַד הַיָּם, מִדָּרוֹם, חוֹלֶפֶת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אַנְדַּרְטָה כְּסוּפָה - דְּמוּת חֲבַצֶּלֶת-עָלִים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אַבְקָנִים כַּדּוּרִיִּים חוֹבְקִים שְׁמוֹ מְחַיֵּךְ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בַּדֶּרֶךְ אֶל "גָּלֶרְיַת הַצּוּק" בַּטַּיֶּלֶת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הַכִּנּוֹר הַמְּנַגֵּן מִצְּפַת יוֹצֵא מִתְּמוּנַת הַמִּסְגֶּרֶת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אֶל מַעְגְּלֵי קַרְנֵי אוֹר שְׁלוּחוֹת רְקִיעַ סִמְלֵי קַבָּלָה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מוֹשְׁכִים לְאֵינְסוֹף כָּחֹל  ה' לָבָן  ה'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חוֹתַם        אַ בְ רָ הָ ם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19700" y="3141663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דמות חבצלת-עלים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35150" y="6308725"/>
            <a:ext cx="161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מסגרת לדומיה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3082" name="Picture 10" descr="havazel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425700" cy="37449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82575" y="40767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האנדרטה לזכרו של אברהם שור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1" grpId="0"/>
      <p:bldP spid="30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C453F7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32061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26B27"/>
              </a:clrFrom>
              <a:clrTo>
                <a:srgbClr val="426B2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4065588" cy="56165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808663" y="3333750"/>
            <a:ext cx="22891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cs typeface="David" panose="020E0502060401010101" pitchFamily="34" charset="-79"/>
              </a:rPr>
              <a:t>לֹא אָמַרְתִּי לְאַבָּא שָׁלוֹם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רַק לְהִתְרָאוֹת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לְעֵינֵי דְּגָנִיּוֹת צְלוּלוֹת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שֶׁרָצוּ לָנוּחַ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הָלַכְתִּי אֶל תּוֹךְ זִכָּרוֹן</a:t>
            </a:r>
            <a:endParaRPr lang="en-US" sz="2000" b="1">
              <a:cs typeface="David" panose="020E0502060401010101" pitchFamily="34" charset="-79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164388" y="2349500"/>
            <a:ext cx="76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לוויה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77050" y="6553200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3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356100" y="1557338"/>
            <a:ext cx="4597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אַחֲרֵי מוֹת אָבִי אַבְרָהָם קַמְתִּי לִבְקָרִים שֶׁל עוֹרְבִים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מְלַקְּטִים אֶת שְׁאֵרִיּוֹת הַלֶּחֶם שֶׁהִנַחְתִּי עַל הַמִּדְשָׁאָה,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כְּמוֹ קַבְּרָנִים חֲמוּרֵי סֵבֶר מֵהַדּוֹר הַיָּשָׁן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וְאַבְרְכֵי יְשִׁיבָה נְשׂוּאֵי פָּנִים הַמִּתְכַּנְּסִים מִבְּנֵי-בְּרָק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צְפַת וִירוּשָׁלַיִם, סְעֻדַּת הַבְרָאָה לָהֶם בְּגַנִּי.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כְּבָר עָבְרוּ הַ"שִׁבְעָה" הַ"שְׁלוֹשִׁים" וְעוֹד שִׁשָּׁה חֳדָשִׁים,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הִתְרַגְּלוּ לַחֲזֹר וְלָבוֹא, מְחַפְּשֵׂי שְׁיָרִים, לְבוּשָׁם בַּחֹרֶף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מַדְגִּישׁ אֶת הַשְּׁחוֹר, הוֹלֵם.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72225" y="69215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האכלתי עורבים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00113" y="5719763"/>
            <a:ext cx="1228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Garamond" panose="02020404030301010803" pitchFamily="18" charset="0"/>
                <a:hlinkClick r:id="rId2"/>
              </a:rPr>
              <a:t>Kristi wakelin</a:t>
            </a:r>
            <a:endParaRPr lang="en-US" sz="1400" b="1">
              <a:latin typeface="Garamond" panose="02020404030301010803" pitchFamily="18" charset="0"/>
            </a:endParaRPr>
          </a:p>
        </p:txBody>
      </p:sp>
      <p:pic>
        <p:nvPicPr>
          <p:cNvPr id="12295" name="Picture 7" descr="crow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089400" cy="493236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940550" y="6311900"/>
            <a:ext cx="146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 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FF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asae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2541588" cy="37988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31913" y="404813"/>
            <a:ext cx="74549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ד"ר אורה נחמה עשהאל זילברשטיין. סופרת ומשוררת.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שרשי משפחתה נטועים בארץ ישראל משנת 1777.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היא בעלת התמחויות במדעים, חינוך ותקשורת. מילאה מגוון  תפקידים בתחומים אלה.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חוקרת חשיבה חזותית וחברת מערכת הרבעון הבינלאומי לאוריינות חזותית.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מייסדת ויו"ר אנ"י – "איגוד נשים יוצרות, ישראל" והוועדה לטיפוח  הלשון העברית.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פעילה באיגודי נשים, איגודים אקדמיים ואיגודי  סופרים.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פרסמה עד כה חמישה ספרי שירה.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מפרסמת שירה, סיפורים קצרים, רשימות בעברית ומאמרים.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932363" y="4724400"/>
            <a:ext cx="185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צִפּוֹר כַּנָּרִית צְהֻבָּה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בַּכְּלוּב קֶבֶר הַלֵּב שֶׁלִּי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מְצַיֶּצֶת דּוֹ-רֶה-מִי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הַסּוֹל כָּל-כָּךְ רָחוֹק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067175" y="6092825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פנים לרשת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3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787900" y="476250"/>
            <a:ext cx="3962400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2800" b="1" kern="10"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Arial Black" panose="020B0A04020102020204" pitchFamily="34" charset="0"/>
              </a:rPr>
              <a:t>אורה עשהאל באינטרנט</a:t>
            </a:r>
            <a:endParaRPr lang="en-US" sz="2800" b="1" kern="10">
              <a:solidFill>
                <a:schemeClr val="hlink"/>
              </a:solidFill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557838" y="1296988"/>
            <a:ext cx="306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4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3"/>
              </a:rPr>
              <a:t>לקסיקון הספרות העברית החדשה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57850" y="1800225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4"/>
              </a:rPr>
              <a:t>איגוד כללי של הסופרים בישראל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38788" y="230505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5"/>
              </a:rPr>
              <a:t>אנ"י – איגוד נשים יוצרות בישראל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451725" y="27813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6"/>
              </a:rPr>
              <a:t>פנים לרשת</a:t>
            </a:r>
            <a:endParaRPr lang="en-US" b="1">
              <a:cs typeface="David" panose="020E0502060401010101" pitchFamily="34" charset="-79"/>
            </a:endParaRPr>
          </a:p>
        </p:txBody>
      </p:sp>
      <p:pic>
        <p:nvPicPr>
          <p:cNvPr id="14343" name="Picture 7" descr="asael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87500" cy="2370138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asael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1501775" cy="2155825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asael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1577975" cy="2230437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asael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1581150" cy="2370138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asael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1671637" cy="230505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908175" y="5805488"/>
            <a:ext cx="1439863" cy="2174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2400" b="1" kern="10"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Arial Black" panose="020B0A04020102020204" pitchFamily="34" charset="0"/>
              </a:rPr>
              <a:t>ספריה</a:t>
            </a:r>
            <a:endParaRPr lang="en-US" sz="2400" b="1" kern="10">
              <a:solidFill>
                <a:schemeClr val="hlink"/>
              </a:solidFill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923088" y="5953125"/>
            <a:ext cx="209867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3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1600" b="1">
                <a:cs typeface="David" panose="020E0502060401010101" pitchFamily="34" charset="-79"/>
              </a:rPr>
              <a:t>למעוניינים ברכישת ספרי</a:t>
            </a:r>
          </a:p>
          <a:p>
            <a:pPr algn="ctr">
              <a:lnSpc>
                <a:spcPct val="90000"/>
              </a:lnSpc>
            </a:pPr>
            <a:r>
              <a:rPr lang="he-IL" sz="1600" b="1">
                <a:cs typeface="David" panose="020E0502060401010101" pitchFamily="34" charset="-79"/>
              </a:rPr>
              <a:t>מוזמנים לכתוב אלי:</a:t>
            </a:r>
          </a:p>
          <a:p>
            <a:pPr algn="ctr">
              <a:lnSpc>
                <a:spcPct val="90000"/>
              </a:lnSpc>
            </a:pPr>
            <a:r>
              <a:rPr lang="he-IL" sz="1600" b="1">
                <a:cs typeface="David" panose="020E0502060401010101" pitchFamily="34" charset="-79"/>
                <a:hlinkClick r:id="rId12"/>
              </a:rPr>
              <a:t>אורה עשהאל</a:t>
            </a:r>
            <a:endParaRPr lang="en-US" sz="1600" b="1">
              <a:cs typeface="David" panose="020E0502060401010101" pitchFamily="34" charset="-79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3025" y="6524625"/>
            <a:ext cx="421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המוסיקה המלווה: "זכרונות גנובים", מתוך "רשימת שינדלר"</a:t>
            </a:r>
            <a:endParaRPr lang="en-US" sz="1400" b="1">
              <a:cs typeface="David" panose="020E0502060401010101" pitchFamily="34" charset="-79"/>
            </a:endParaRP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2484438" y="2565400"/>
            <a:ext cx="3240087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26688"/>
              </a:avLst>
            </a:prstTxWarp>
          </a:bodyPr>
          <a:lstStyle/>
          <a:p>
            <a:pPr algn="ctr"/>
            <a:r>
              <a:rPr lang="he-IL" sz="3600" b="1" kern="10">
                <a:solidFill>
                  <a:schemeClr val="hlink"/>
                </a:solidFill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Arial Black" panose="020B0A04020102020204" pitchFamily="34" charset="0"/>
              </a:rPr>
              <a:t>תודה על הצפייה</a:t>
            </a:r>
            <a:endParaRPr lang="en-US" sz="3600" b="1" kern="10">
              <a:solidFill>
                <a:schemeClr val="hlink"/>
              </a:solidFill>
              <a:effectLst>
                <a:prstShdw prst="shdw17" dist="17961" dir="2700000">
                  <a:schemeClr val="hlink">
                    <a:gamma/>
                    <a:shade val="60000"/>
                    <a:invGamma/>
                  </a:schemeClr>
                </a:prst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40" grpId="0"/>
      <p:bldP spid="14341" grpId="0"/>
      <p:bldP spid="14342" grpId="0"/>
      <p:bldP spid="14348" grpId="0" animBg="1"/>
      <p:bldP spid="14349" grpId="0"/>
      <p:bldP spid="14350" grpId="0"/>
      <p:bldP spid="14351" grpId="0" animBg="1"/>
      <p:bldP spid="143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E18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ital70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6516688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35625" y="2155825"/>
            <a:ext cx="3257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הוֹצֵאתִי אֶת זִכְרוֹנוֹת יַלְדוּתִי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אֶחָד אֶחָד.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הוֹצֵאתִי אֶת זִכְרוֹנוֹת נְעוּרַי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אֶחָד אֶחָד.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הוֹצֵאתִי אֶת כָּל זִכְרוֹנוֹתַי הָאֲחֵרִים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אֶחָד אֶחָד.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מִיַּנְתִּי. שִׁטַּחְתִּי בָּאֲוִיר הַצָּלוּל וּבַשֶּׁמֶשׁ.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כִּבַּסְתִּי חֲזֹר וְכַבֵּס.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חִטַּטְתִּי בִּפְצָעִים יְשָׁנִים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עַד זֹב דָּם.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סָחַטְתִּי אֶת הַמֻּגְלָה.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חָבַשְׁתִּי חֲזֹר</a:t>
            </a:r>
            <a:r>
              <a:rPr lang="en-US" b="1">
                <a:solidFill>
                  <a:schemeClr val="bg1"/>
                </a:solidFill>
                <a:cs typeface="David" panose="020E0502060401010101" pitchFamily="34" charset="-79"/>
              </a:rPr>
              <a:t> </a:t>
            </a:r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וַחֲבֹשׁ</a:t>
            </a:r>
            <a:r>
              <a:rPr lang="he-IL">
                <a:solidFill>
                  <a:schemeClr val="bg1"/>
                </a:solidFill>
                <a:cs typeface="David" panose="020E0502060401010101" pitchFamily="34" charset="-79"/>
              </a:rPr>
              <a:t>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שׁוּב וָשׁוּב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בִּמְשָׁחוֹת מַרְגִּיעוֹת.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780213" y="1484313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כביסה צבעונית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7088" y="54451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Garamond" panose="02020404030301010803" pitchFamily="18" charset="0"/>
                <a:hlinkClick r:id="rId3"/>
              </a:rPr>
              <a:t>Castello</a:t>
            </a:r>
            <a:r>
              <a:rPr lang="he-IL" sz="1200" b="1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endParaRPr lang="en-US" sz="12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77088" y="6384925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פנים לרשת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4" grpId="0"/>
      <p:bldP spid="92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D175"/>
            </a:gs>
            <a:gs pos="100000">
              <a:srgbClr val="2A03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 descr="daffodils-tree-stump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7" name="Rectangle 9" descr="daffodils-tree-stump"/>
          <p:cNvSpPr>
            <a:spLocks noChangeArrowheads="1"/>
          </p:cNvSpPr>
          <p:nvPr/>
        </p:nvSpPr>
        <p:spPr bwMode="auto">
          <a:xfrm>
            <a:off x="306388" y="2581275"/>
            <a:ext cx="4608512" cy="3959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67175" y="981075"/>
            <a:ext cx="457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4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he-IL" b="1">
                <a:cs typeface="David" panose="020E0502060401010101" pitchFamily="34" charset="-79"/>
              </a:rPr>
              <a:t>שְׁנֵי גִּדְמֵי עֵצִים נוֹתְרוּ לִי. גֶּדֶם לְכָל הוֹרֶה. אֲנִי מְבַקֶּרֶת,</a:t>
            </a:r>
            <a:endParaRPr lang="en-US" b="1"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</a:pPr>
            <a:r>
              <a:rPr lang="he-IL" b="1">
                <a:cs typeface="David" panose="020E0502060401010101" pitchFamily="34" charset="-79"/>
              </a:rPr>
              <a:t>מְלַטֶּפֶת, רוֹאָה בְּעֵינַי אֶת שֶׁהָיוּ, הֵם מִצִּדָּם מַחֲזִירִים</a:t>
            </a:r>
            <a:endParaRPr lang="en-US" b="1"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</a:pPr>
            <a:r>
              <a:rPr lang="he-IL" b="1">
                <a:cs typeface="David" panose="020E0502060401010101" pitchFamily="34" charset="-79"/>
              </a:rPr>
              <a:t>לִי בִּקּוּרָם בְּעַרְבֵי שַׁבָּתוֹת, בְּשַׁלְהֲבוֹת נֵרוֹת הַשַּׁבָּת</a:t>
            </a:r>
            <a:endParaRPr lang="en-US" b="1"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</a:pPr>
            <a:r>
              <a:rPr lang="he-IL" b="1">
                <a:cs typeface="David" panose="020E0502060401010101" pitchFamily="34" charset="-79"/>
              </a:rPr>
              <a:t>אֲנִי רוֹאָה אֶת צְפַת וְרִאשׁוֹן-לְצִיּוֹן בִּשְׁנֵי גִּדְמֵי עֵצִים</a:t>
            </a:r>
            <a:endParaRPr lang="en-US" b="1"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</a:pPr>
            <a:r>
              <a:rPr lang="he-IL" b="1">
                <a:cs typeface="David" panose="020E0502060401010101" pitchFamily="34" charset="-79"/>
              </a:rPr>
              <a:t>בּוֹעֲרִים בְּצִבְעֵי שֶׁמֶשׁ, תַּפּוּז, אֶתְרוֹג וּנְחָלִים.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867400" y="333375"/>
            <a:ext cx="260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בשלהבות נרות השבת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877050" y="3284538"/>
            <a:ext cx="161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מסגרת לדומיה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7" grpId="0" animBg="1"/>
      <p:bldP spid="2052" grpId="0" uiExpand="1" build="p"/>
      <p:bldP spid="2053" grpId="0"/>
      <p:bldP spid="2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00006C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3850" y="404813"/>
            <a:ext cx="3311525" cy="4319587"/>
          </a:xfrm>
          <a:prstGeom prst="rect">
            <a:avLst/>
          </a:prstGeom>
          <a:solidFill>
            <a:srgbClr val="7E1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35600" y="620713"/>
            <a:ext cx="3390900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שָׁבוּעַ יָמִים בְּבֵית הַחוֹלִים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יָכֹלְתִּי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גַּם בְּלִי וִילוֹן סָגוּר.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לָגַעַת בְּרֹךְ שֶׁלֹּא יָכֹל הָיָה לִהְיוֹת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לְלַטֵּף רְגָעִים אַחֲרוֹנִים שֶׁל עֵינַיִם כְּחֻלּוֹת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בְּפִסַּת צֶמֶר גֶּפֶן סְפוּגַת מַיִם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הַמֵּצַח הַגַּבּוֹת הַפֶּה הַכּוֹאֵב,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עֵינַיִם עִם דֹּק שֶׁל מָקוֹם אַחֵר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צְלִילוּתוֹ בּוֹקַעַת דַּרְכָּן בִּנְחִישׁוּת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"אֲנִי אוֹהֶבֶת אוֹתְךָ",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"אַתָּה שׁוֹמֵעַ?"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בַּסּוֹף אַבָּא כֻּלּוֹ מַכְשִׁירִים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מְחֻבָּרִים אֶל תּוֹכוֹ וּמִמֶּנּוּ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צִנּוֹרוֹת שַׂקִּיּוֹת שְׁעוֹנִים וְצָגִים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מְתַקְתֵּקִּים פְּעִילוּת אֵיבָרָיו.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אַבָּא בֶּן תִּשְׁעִים,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כַּפּוֹת יָדָיו שְׁקֵטוֹת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כְּבָר אֵינָן מַחֲזִירוֹת לְחִיצָה,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נְפִיחוּתוֹ מְסַפֶּרֶת שֶׁרַק הַמְּכוֹנוֹת יְכוֹלוֹת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וְגוּפוֹ כְּבָר לֹא אַחֲרַאי.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כָּךְ, בְּשֶׁקֶט בְּעֵינַיִם פְּקוּחוֹת כְּמוֹ תָּמִיד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32463" y="144463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הבוקר האחרון להיות בתו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5084763"/>
            <a:ext cx="954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Garamond" panose="02020404030301010803" pitchFamily="18" charset="0"/>
                <a:hlinkClick r:id="rId2"/>
              </a:rPr>
              <a:t>Dan Heller</a:t>
            </a:r>
            <a:endParaRPr lang="en-US" sz="1400">
              <a:latin typeface="Garamond" panose="02020404030301010803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92950" y="6553200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6155" name="Picture 11" descr="man-dog-bi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01010"/>
              </a:clrFrom>
              <a:clrTo>
                <a:srgbClr val="1010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39566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n-dog-big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25538"/>
            <a:ext cx="2341563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48" grpId="0"/>
      <p:bldP spid="6149" grpId="0"/>
      <p:bldP spid="6149" grpId="1"/>
      <p:bldP spid="6152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 descr="Rassouli_DualRealit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65775" y="1565275"/>
            <a:ext cx="263525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אֲנִי רוֹאָה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חֶבֶל הַטַּבּוּר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נִמְשַׁךְ מִבִּטְנִי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אֶל תּוֹךְ</a:t>
            </a:r>
            <a:r>
              <a:rPr lang="en-US" b="1">
                <a:solidFill>
                  <a:schemeClr val="bg1"/>
                </a:solidFill>
                <a:cs typeface="David" panose="020E0502060401010101" pitchFamily="34" charset="-79"/>
              </a:rPr>
              <a:t> </a:t>
            </a:r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קִבְרָהּ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בַּחֲלוֹמוֹתֶיהָ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בַּת יִפְתַּח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בְּמַחְלָצוֹת וַחֲרוּזִים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עַל הַגִּבְעָה בְּבֵית הָעָלְמִין הַיָּשָׁן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בְּרִאשׁוֹן-לְצִיּוֹן,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לְיַד הַבְּרוֹשׁ הַקֵּרֵחַ,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עֲדַיִן שָׁרָה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בְּקֶשֶׁר שִׁלְיָה לְטַבּוּר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מְעַרְסֶלֶת אוֹתִי בְּתוֹכָהּ.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470650" y="720725"/>
            <a:ext cx="164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בחדר האטום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77050" y="6308725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פנים לרשת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8199" name="Picture 7" descr="asael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4C4C4"/>
              </a:clrFrom>
              <a:clrTo>
                <a:srgbClr val="C4C4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297237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64163" y="1412875"/>
            <a:ext cx="34702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בְּצֵאתָהּ מֵרֶחֶם רָאִיתִי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דַּם סָבוֹתַי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קַנָּאִים וְנוֹקְמִים דּוֹרֵי דּוֹרוֹת 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הוֹתִירָה בְּמִצְחָהּ עֲטֶרֶת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דִּמְעָה אֲדֻמָּה</a:t>
            </a:r>
            <a:endParaRPr lang="en-US" b="1">
              <a:cs typeface="David" panose="020E0502060401010101" pitchFamily="34" charset="-79"/>
            </a:endParaRPr>
          </a:p>
          <a:p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כְּשֶׁנִּתַּן שְׁמָהּ אֲבִיגַיִל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יָדַעְתִּי: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לָהּ הַזְּכוּת לִמְנֹעַ מִבּוֹא בְּדָמִים. </a:t>
            </a:r>
            <a:endParaRPr lang="en-US" b="1">
              <a:cs typeface="David" panose="020E0502060401010101" pitchFamily="34" charset="-79"/>
            </a:endParaRPr>
          </a:p>
          <a:p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לְיָמִים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נִמְזְגָה דִּמְעַת סָבוֹתַי שֶׁמֵּעַל גַּבַּת הַתִּינֹקֶת</a:t>
            </a:r>
          </a:p>
          <a:p>
            <a:r>
              <a:rPr lang="he-IL" b="1">
                <a:cs typeface="David" panose="020E0502060401010101" pitchFamily="34" charset="-79"/>
              </a:rPr>
              <a:t>בְּצֶבַע אַדְמוֹנִית הַחֹרֶש,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אָז יָדַעְתִּי: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עֶגְלַת תִּינוֹק מַתְאִימָה תִּמָּצֵא .</a:t>
            </a:r>
            <a:endParaRPr lang="en-US" b="1">
              <a:cs typeface="David" panose="020E0502060401010101" pitchFamily="34" charset="-79"/>
            </a:endParaRPr>
          </a:p>
        </p:txBody>
      </p:sp>
      <p:pic>
        <p:nvPicPr>
          <p:cNvPr id="15365" name="Picture 5" descr="Die_Aura_des_Cervantes_Don_Quicho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4211637" cy="5473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Freeform 6"/>
          <p:cNvSpPr>
            <a:spLocks/>
          </p:cNvSpPr>
          <p:nvPr/>
        </p:nvSpPr>
        <p:spPr bwMode="auto">
          <a:xfrm>
            <a:off x="5724525" y="836613"/>
            <a:ext cx="287338" cy="476250"/>
          </a:xfrm>
          <a:custGeom>
            <a:avLst/>
            <a:gdLst>
              <a:gd name="T0" fmla="*/ 87 w 201"/>
              <a:gd name="T1" fmla="*/ 0 h 317"/>
              <a:gd name="T2" fmla="*/ 77 w 201"/>
              <a:gd name="T3" fmla="*/ 77 h 317"/>
              <a:gd name="T4" fmla="*/ 0 w 201"/>
              <a:gd name="T5" fmla="*/ 183 h 317"/>
              <a:gd name="T6" fmla="*/ 67 w 201"/>
              <a:gd name="T7" fmla="*/ 317 h 317"/>
              <a:gd name="T8" fmla="*/ 183 w 201"/>
              <a:gd name="T9" fmla="*/ 269 h 317"/>
              <a:gd name="T10" fmla="*/ 183 w 201"/>
              <a:gd name="T11" fmla="*/ 163 h 317"/>
              <a:gd name="T12" fmla="*/ 135 w 201"/>
              <a:gd name="T13" fmla="*/ 125 h 317"/>
              <a:gd name="T14" fmla="*/ 87 w 201"/>
              <a:gd name="T15" fmla="*/ 77 h 317"/>
              <a:gd name="T16" fmla="*/ 67 w 201"/>
              <a:gd name="T17" fmla="*/ 58 h 317"/>
              <a:gd name="T18" fmla="*/ 87 w 201"/>
              <a:gd name="T1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317">
                <a:moveTo>
                  <a:pt x="87" y="0"/>
                </a:moveTo>
                <a:cubicBezTo>
                  <a:pt x="84" y="26"/>
                  <a:pt x="86" y="53"/>
                  <a:pt x="77" y="77"/>
                </a:cubicBezTo>
                <a:cubicBezTo>
                  <a:pt x="62" y="118"/>
                  <a:pt x="23" y="148"/>
                  <a:pt x="0" y="183"/>
                </a:cubicBezTo>
                <a:cubicBezTo>
                  <a:pt x="9" y="250"/>
                  <a:pt x="1" y="293"/>
                  <a:pt x="67" y="317"/>
                </a:cubicBezTo>
                <a:cubicBezTo>
                  <a:pt x="125" y="307"/>
                  <a:pt x="143" y="309"/>
                  <a:pt x="183" y="269"/>
                </a:cubicBezTo>
                <a:cubicBezTo>
                  <a:pt x="196" y="226"/>
                  <a:pt x="201" y="224"/>
                  <a:pt x="183" y="163"/>
                </a:cubicBezTo>
                <a:cubicBezTo>
                  <a:pt x="180" y="152"/>
                  <a:pt x="140" y="129"/>
                  <a:pt x="135" y="125"/>
                </a:cubicBezTo>
                <a:cubicBezTo>
                  <a:pt x="118" y="110"/>
                  <a:pt x="103" y="93"/>
                  <a:pt x="87" y="77"/>
                </a:cubicBezTo>
                <a:cubicBezTo>
                  <a:pt x="80" y="71"/>
                  <a:pt x="67" y="58"/>
                  <a:pt x="67" y="58"/>
                </a:cubicBezTo>
                <a:cubicBezTo>
                  <a:pt x="54" y="16"/>
                  <a:pt x="51" y="36"/>
                  <a:pt x="87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364163" y="1844675"/>
            <a:ext cx="195262" cy="504825"/>
          </a:xfrm>
          <a:custGeom>
            <a:avLst/>
            <a:gdLst>
              <a:gd name="T0" fmla="*/ 87 w 201"/>
              <a:gd name="T1" fmla="*/ 0 h 317"/>
              <a:gd name="T2" fmla="*/ 77 w 201"/>
              <a:gd name="T3" fmla="*/ 77 h 317"/>
              <a:gd name="T4" fmla="*/ 0 w 201"/>
              <a:gd name="T5" fmla="*/ 183 h 317"/>
              <a:gd name="T6" fmla="*/ 67 w 201"/>
              <a:gd name="T7" fmla="*/ 317 h 317"/>
              <a:gd name="T8" fmla="*/ 183 w 201"/>
              <a:gd name="T9" fmla="*/ 269 h 317"/>
              <a:gd name="T10" fmla="*/ 183 w 201"/>
              <a:gd name="T11" fmla="*/ 163 h 317"/>
              <a:gd name="T12" fmla="*/ 135 w 201"/>
              <a:gd name="T13" fmla="*/ 125 h 317"/>
              <a:gd name="T14" fmla="*/ 87 w 201"/>
              <a:gd name="T15" fmla="*/ 77 h 317"/>
              <a:gd name="T16" fmla="*/ 67 w 201"/>
              <a:gd name="T17" fmla="*/ 58 h 317"/>
              <a:gd name="T18" fmla="*/ 87 w 201"/>
              <a:gd name="T1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317">
                <a:moveTo>
                  <a:pt x="87" y="0"/>
                </a:moveTo>
                <a:cubicBezTo>
                  <a:pt x="84" y="26"/>
                  <a:pt x="86" y="53"/>
                  <a:pt x="77" y="77"/>
                </a:cubicBezTo>
                <a:cubicBezTo>
                  <a:pt x="62" y="118"/>
                  <a:pt x="23" y="148"/>
                  <a:pt x="0" y="183"/>
                </a:cubicBezTo>
                <a:cubicBezTo>
                  <a:pt x="9" y="250"/>
                  <a:pt x="1" y="293"/>
                  <a:pt x="67" y="317"/>
                </a:cubicBezTo>
                <a:cubicBezTo>
                  <a:pt x="125" y="307"/>
                  <a:pt x="143" y="309"/>
                  <a:pt x="183" y="269"/>
                </a:cubicBezTo>
                <a:cubicBezTo>
                  <a:pt x="196" y="226"/>
                  <a:pt x="201" y="224"/>
                  <a:pt x="183" y="163"/>
                </a:cubicBezTo>
                <a:cubicBezTo>
                  <a:pt x="180" y="152"/>
                  <a:pt x="140" y="129"/>
                  <a:pt x="135" y="125"/>
                </a:cubicBezTo>
                <a:cubicBezTo>
                  <a:pt x="118" y="110"/>
                  <a:pt x="103" y="93"/>
                  <a:pt x="87" y="77"/>
                </a:cubicBezTo>
                <a:cubicBezTo>
                  <a:pt x="80" y="71"/>
                  <a:pt x="67" y="58"/>
                  <a:pt x="67" y="58"/>
                </a:cubicBezTo>
                <a:cubicBezTo>
                  <a:pt x="54" y="16"/>
                  <a:pt x="51" y="36"/>
                  <a:pt x="87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6300788" y="2781300"/>
            <a:ext cx="193675" cy="503238"/>
          </a:xfrm>
          <a:custGeom>
            <a:avLst/>
            <a:gdLst>
              <a:gd name="T0" fmla="*/ 87 w 201"/>
              <a:gd name="T1" fmla="*/ 0 h 317"/>
              <a:gd name="T2" fmla="*/ 77 w 201"/>
              <a:gd name="T3" fmla="*/ 77 h 317"/>
              <a:gd name="T4" fmla="*/ 0 w 201"/>
              <a:gd name="T5" fmla="*/ 183 h 317"/>
              <a:gd name="T6" fmla="*/ 67 w 201"/>
              <a:gd name="T7" fmla="*/ 317 h 317"/>
              <a:gd name="T8" fmla="*/ 183 w 201"/>
              <a:gd name="T9" fmla="*/ 269 h 317"/>
              <a:gd name="T10" fmla="*/ 183 w 201"/>
              <a:gd name="T11" fmla="*/ 163 h 317"/>
              <a:gd name="T12" fmla="*/ 135 w 201"/>
              <a:gd name="T13" fmla="*/ 125 h 317"/>
              <a:gd name="T14" fmla="*/ 87 w 201"/>
              <a:gd name="T15" fmla="*/ 77 h 317"/>
              <a:gd name="T16" fmla="*/ 67 w 201"/>
              <a:gd name="T17" fmla="*/ 58 h 317"/>
              <a:gd name="T18" fmla="*/ 87 w 201"/>
              <a:gd name="T1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317">
                <a:moveTo>
                  <a:pt x="87" y="0"/>
                </a:moveTo>
                <a:cubicBezTo>
                  <a:pt x="84" y="26"/>
                  <a:pt x="86" y="53"/>
                  <a:pt x="77" y="77"/>
                </a:cubicBezTo>
                <a:cubicBezTo>
                  <a:pt x="62" y="118"/>
                  <a:pt x="23" y="148"/>
                  <a:pt x="0" y="183"/>
                </a:cubicBezTo>
                <a:cubicBezTo>
                  <a:pt x="9" y="250"/>
                  <a:pt x="1" y="293"/>
                  <a:pt x="67" y="317"/>
                </a:cubicBezTo>
                <a:cubicBezTo>
                  <a:pt x="125" y="307"/>
                  <a:pt x="143" y="309"/>
                  <a:pt x="183" y="269"/>
                </a:cubicBezTo>
                <a:cubicBezTo>
                  <a:pt x="196" y="226"/>
                  <a:pt x="201" y="224"/>
                  <a:pt x="183" y="163"/>
                </a:cubicBezTo>
                <a:cubicBezTo>
                  <a:pt x="180" y="152"/>
                  <a:pt x="140" y="129"/>
                  <a:pt x="135" y="125"/>
                </a:cubicBezTo>
                <a:cubicBezTo>
                  <a:pt x="118" y="110"/>
                  <a:pt x="103" y="93"/>
                  <a:pt x="87" y="77"/>
                </a:cubicBezTo>
                <a:cubicBezTo>
                  <a:pt x="80" y="71"/>
                  <a:pt x="67" y="58"/>
                  <a:pt x="67" y="58"/>
                </a:cubicBezTo>
                <a:cubicBezTo>
                  <a:pt x="54" y="16"/>
                  <a:pt x="51" y="36"/>
                  <a:pt x="87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5076825" y="404813"/>
            <a:ext cx="266700" cy="576262"/>
          </a:xfrm>
          <a:custGeom>
            <a:avLst/>
            <a:gdLst>
              <a:gd name="T0" fmla="*/ 87 w 201"/>
              <a:gd name="T1" fmla="*/ 0 h 317"/>
              <a:gd name="T2" fmla="*/ 77 w 201"/>
              <a:gd name="T3" fmla="*/ 77 h 317"/>
              <a:gd name="T4" fmla="*/ 0 w 201"/>
              <a:gd name="T5" fmla="*/ 183 h 317"/>
              <a:gd name="T6" fmla="*/ 67 w 201"/>
              <a:gd name="T7" fmla="*/ 317 h 317"/>
              <a:gd name="T8" fmla="*/ 183 w 201"/>
              <a:gd name="T9" fmla="*/ 269 h 317"/>
              <a:gd name="T10" fmla="*/ 183 w 201"/>
              <a:gd name="T11" fmla="*/ 163 h 317"/>
              <a:gd name="T12" fmla="*/ 135 w 201"/>
              <a:gd name="T13" fmla="*/ 125 h 317"/>
              <a:gd name="T14" fmla="*/ 87 w 201"/>
              <a:gd name="T15" fmla="*/ 77 h 317"/>
              <a:gd name="T16" fmla="*/ 67 w 201"/>
              <a:gd name="T17" fmla="*/ 58 h 317"/>
              <a:gd name="T18" fmla="*/ 87 w 201"/>
              <a:gd name="T1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317">
                <a:moveTo>
                  <a:pt x="87" y="0"/>
                </a:moveTo>
                <a:cubicBezTo>
                  <a:pt x="84" y="26"/>
                  <a:pt x="86" y="53"/>
                  <a:pt x="77" y="77"/>
                </a:cubicBezTo>
                <a:cubicBezTo>
                  <a:pt x="62" y="118"/>
                  <a:pt x="23" y="148"/>
                  <a:pt x="0" y="183"/>
                </a:cubicBezTo>
                <a:cubicBezTo>
                  <a:pt x="9" y="250"/>
                  <a:pt x="1" y="293"/>
                  <a:pt x="67" y="317"/>
                </a:cubicBezTo>
                <a:cubicBezTo>
                  <a:pt x="125" y="307"/>
                  <a:pt x="143" y="309"/>
                  <a:pt x="183" y="269"/>
                </a:cubicBezTo>
                <a:cubicBezTo>
                  <a:pt x="196" y="226"/>
                  <a:pt x="201" y="224"/>
                  <a:pt x="183" y="163"/>
                </a:cubicBezTo>
                <a:cubicBezTo>
                  <a:pt x="180" y="152"/>
                  <a:pt x="140" y="129"/>
                  <a:pt x="135" y="125"/>
                </a:cubicBezTo>
                <a:cubicBezTo>
                  <a:pt x="118" y="110"/>
                  <a:pt x="103" y="93"/>
                  <a:pt x="87" y="77"/>
                </a:cubicBezTo>
                <a:cubicBezTo>
                  <a:pt x="80" y="71"/>
                  <a:pt x="67" y="58"/>
                  <a:pt x="67" y="58"/>
                </a:cubicBezTo>
                <a:cubicBezTo>
                  <a:pt x="54" y="16"/>
                  <a:pt x="51" y="36"/>
                  <a:pt x="87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011863" y="1557338"/>
            <a:ext cx="266700" cy="576262"/>
          </a:xfrm>
          <a:custGeom>
            <a:avLst/>
            <a:gdLst>
              <a:gd name="T0" fmla="*/ 87 w 201"/>
              <a:gd name="T1" fmla="*/ 0 h 317"/>
              <a:gd name="T2" fmla="*/ 77 w 201"/>
              <a:gd name="T3" fmla="*/ 77 h 317"/>
              <a:gd name="T4" fmla="*/ 0 w 201"/>
              <a:gd name="T5" fmla="*/ 183 h 317"/>
              <a:gd name="T6" fmla="*/ 67 w 201"/>
              <a:gd name="T7" fmla="*/ 317 h 317"/>
              <a:gd name="T8" fmla="*/ 183 w 201"/>
              <a:gd name="T9" fmla="*/ 269 h 317"/>
              <a:gd name="T10" fmla="*/ 183 w 201"/>
              <a:gd name="T11" fmla="*/ 163 h 317"/>
              <a:gd name="T12" fmla="*/ 135 w 201"/>
              <a:gd name="T13" fmla="*/ 125 h 317"/>
              <a:gd name="T14" fmla="*/ 87 w 201"/>
              <a:gd name="T15" fmla="*/ 77 h 317"/>
              <a:gd name="T16" fmla="*/ 67 w 201"/>
              <a:gd name="T17" fmla="*/ 58 h 317"/>
              <a:gd name="T18" fmla="*/ 87 w 201"/>
              <a:gd name="T1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317">
                <a:moveTo>
                  <a:pt x="87" y="0"/>
                </a:moveTo>
                <a:cubicBezTo>
                  <a:pt x="84" y="26"/>
                  <a:pt x="86" y="53"/>
                  <a:pt x="77" y="77"/>
                </a:cubicBezTo>
                <a:cubicBezTo>
                  <a:pt x="62" y="118"/>
                  <a:pt x="23" y="148"/>
                  <a:pt x="0" y="183"/>
                </a:cubicBezTo>
                <a:cubicBezTo>
                  <a:pt x="9" y="250"/>
                  <a:pt x="1" y="293"/>
                  <a:pt x="67" y="317"/>
                </a:cubicBezTo>
                <a:cubicBezTo>
                  <a:pt x="125" y="307"/>
                  <a:pt x="143" y="309"/>
                  <a:pt x="183" y="269"/>
                </a:cubicBezTo>
                <a:cubicBezTo>
                  <a:pt x="196" y="226"/>
                  <a:pt x="201" y="224"/>
                  <a:pt x="183" y="163"/>
                </a:cubicBezTo>
                <a:cubicBezTo>
                  <a:pt x="180" y="152"/>
                  <a:pt x="140" y="129"/>
                  <a:pt x="135" y="125"/>
                </a:cubicBezTo>
                <a:cubicBezTo>
                  <a:pt x="118" y="110"/>
                  <a:pt x="103" y="93"/>
                  <a:pt x="87" y="77"/>
                </a:cubicBezTo>
                <a:cubicBezTo>
                  <a:pt x="80" y="71"/>
                  <a:pt x="67" y="58"/>
                  <a:pt x="67" y="58"/>
                </a:cubicBezTo>
                <a:cubicBezTo>
                  <a:pt x="54" y="16"/>
                  <a:pt x="51" y="36"/>
                  <a:pt x="87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182688" y="6240463"/>
            <a:ext cx="103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סלבדור דאלי</a:t>
            </a:r>
            <a:endParaRPr lang="en-US" sz="1400" b="1">
              <a:cs typeface="David" panose="020E0502060401010101" pitchFamily="34" charset="-79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877050" y="63087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כאישון העין</a:t>
            </a:r>
            <a:endParaRPr lang="en-US" sz="1400" b="1">
              <a:cs typeface="David" panose="020E0502060401010101" pitchFamily="34" charset="-79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500688" y="549275"/>
            <a:ext cx="3195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כשניתן שמה אביגיל ידעתי</a:t>
            </a:r>
            <a:endParaRPr lang="en-US" sz="2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/>
      <p:bldP spid="15372" grpId="0"/>
      <p:bldP spid="15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/>
            </a:gs>
            <a:gs pos="100000">
              <a:srgbClr val="7E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w-motherhood%20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D0737"/>
              </a:clrFrom>
              <a:clrTo>
                <a:srgbClr val="BD073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400675" cy="536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943725" y="433388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סיפורי ילדות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87450" y="630237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Garamond" panose="02020404030301010803" pitchFamily="18" charset="0"/>
                <a:hlinkClick r:id="rId3"/>
              </a:rPr>
              <a:t>Max Mannix</a:t>
            </a:r>
            <a:r>
              <a:rPr lang="he-IL">
                <a:hlinkClick r:id="rId3"/>
              </a:rPr>
              <a:t> </a:t>
            </a:r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505575" y="1204913"/>
            <a:ext cx="2098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אִמָּא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שְׁקוּפַת מָוֶת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שְׁאוֹל בְּתוֹךְ הַחַיִּים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לִחְיוֹת אוֹתָהּ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בְּבֵית-הַמְּשֻׁגָּעִים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אִשָּׁה קוֹדַחַת בְּחֹם גָּבוֹהַּ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שֶׁל זִהוּם אַחַר לֵדָה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בְּצִינוֹק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הַפַּחַד לֹא מַרְשֶׁה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לָבוֹא אֵלֶיהָ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מְכַשֵּׁפָה הִקְרִיבוּ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מִתְיָרְאִים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הִרְחִיקוּ אוֹתִי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בַּלֹּא נוֹדַע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סִכּוּיֵי הִשָּׂרְדוּת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קְלוּשִׁים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77050" y="63087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88" grpId="0"/>
      <p:bldP spid="163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630863" y="1071563"/>
            <a:ext cx="290195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הֵם לֹא נָתְנוּ לְהַגִּיעַ אֵלַיִךְ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אִמָּא שֶׁלִּי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מֵעֵבֶר לַמָּוֶת.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הַכְּאֵב, הָאָשָׁם, הַסָּפֵק, הַמַּחֲלָה.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לְהִתְמוֹדֵד עִם הַשִּׁגָּעוֹן הַזֶּה וְהַמָּוֶת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              לֹא יָכְלוּ, לֹא הֵעֵזּוּ.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סָגְרוּ מֵאֲחוֹרֵי בְּרִיחִים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דְּלָתוֹת כְּבֵדוֹת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קִירוֹת וּמַנְעוּלִים,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אֵי שָׁם בִּמְרוֹמֵי הָהָר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מִתַּחַת לְכִפַּת הַזָּהָב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בָּאַרְמוֹן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אַתְּ שׁוֹכֶנֶת.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אוּלַי יוֹם אֶחָד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אַחֲרֵי שֶׁאָסִיר אֶת כָּל הַמַּנְעוּלִים,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אֶעֱבֹר בְּכָל הַדְּלָתוֹת,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אַצְלִיחַ לְרֶגַע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לָחוּשׁ אֶת חֻמֵּךְ.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32588" y="404813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אולי לרגע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10246" name="Picture 6" descr="white-door-black-handle-b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5E6"/>
              </a:clrFrom>
              <a:clrTo>
                <a:srgbClr val="E9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225"/>
            <a:ext cx="4706937" cy="64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085013" y="6508750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פנים לרשת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23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5" grpId="1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A033B"/>
            </a:gs>
            <a:gs pos="50000">
              <a:srgbClr val="184F05"/>
            </a:gs>
            <a:gs pos="100000">
              <a:srgbClr val="2A033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227763" y="1052513"/>
            <a:ext cx="227965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הַסְּתָו מְנַגֵּן מַנְגִּינָה כּוֹאֶבֶת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מְסַחְרֶרֶת שַׁלֶּכֶת אֲדֻמָּה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יָם-דַּם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בְּשָׁמַיִם יְבֵשִׁים</a:t>
            </a: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אֱלֹהִים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הָלַךְ לִבְכּוֹת אֶל הַמִּדְבָּר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בֵּין הַמֵּתִים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הַחַיִּים מְחַכִּים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לְגֶשֶׁם-מְחִילָה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pPr algn="ctr"/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בְּסַבְלָנוּת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13363" y="288925"/>
            <a:ext cx="350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אלהים הלך לבכות בין המתים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7175" name="Picture 7" descr="98-07-infiniteJour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50691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50913" y="6596063"/>
            <a:ext cx="1038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Garamond" panose="02020404030301010803" pitchFamily="18" charset="0"/>
                <a:hlinkClick r:id="rId3"/>
              </a:rPr>
              <a:t>R A S S O U L I</a:t>
            </a:r>
            <a:r>
              <a:rPr lang="he-IL" sz="1000">
                <a:solidFill>
                  <a:schemeClr val="bg1"/>
                </a:solidFill>
                <a:latin typeface="Garamond" panose="02020404030301010803" pitchFamily="18" charset="0"/>
                <a:hlinkClick r:id="rId3"/>
              </a:rPr>
              <a:t> </a:t>
            </a:r>
            <a:endParaRPr lang="en-US" sz="10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92950" y="6546850"/>
            <a:ext cx="161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מסגרת לדומיה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6" grpId="0"/>
      <p:bldP spid="7177" grpId="0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877</Words>
  <Application>Microsoft Office PowerPoint</Application>
  <PresentationFormat>On-screen Show (4:3)</PresentationFormat>
  <Paragraphs>234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David</vt:lpstr>
      <vt:lpstr>Garamond</vt:lpstr>
      <vt:lpstr>עיצוב ברירת מחדל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User1</dc:creator>
  <cp:lastModifiedBy>Sagi Koppel</cp:lastModifiedBy>
  <cp:revision>18</cp:revision>
  <dcterms:created xsi:type="dcterms:W3CDTF">2007-03-21T10:04:07Z</dcterms:created>
  <dcterms:modified xsi:type="dcterms:W3CDTF">2014-01-16T00:46:13Z</dcterms:modified>
</cp:coreProperties>
</file>